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91" r:id="rId3"/>
    <p:sldId id="292" r:id="rId4"/>
    <p:sldId id="321" r:id="rId5"/>
    <p:sldId id="294" r:id="rId6"/>
    <p:sldId id="304" r:id="rId7"/>
    <p:sldId id="322" r:id="rId8"/>
    <p:sldId id="296" r:id="rId9"/>
    <p:sldId id="306" r:id="rId10"/>
    <p:sldId id="307" r:id="rId11"/>
    <p:sldId id="308" r:id="rId12"/>
    <p:sldId id="309" r:id="rId13"/>
    <p:sldId id="310" r:id="rId14"/>
    <p:sldId id="311" r:id="rId15"/>
    <p:sldId id="313" r:id="rId16"/>
    <p:sldId id="323" r:id="rId17"/>
    <p:sldId id="315" r:id="rId18"/>
    <p:sldId id="305" r:id="rId19"/>
    <p:sldId id="285" r:id="rId20"/>
    <p:sldId id="327" r:id="rId21"/>
    <p:sldId id="325" r:id="rId22"/>
    <p:sldId id="329" r:id="rId23"/>
    <p:sldId id="286" r:id="rId24"/>
    <p:sldId id="287" r:id="rId25"/>
    <p:sldId id="288" r:id="rId26"/>
    <p:sldId id="289" r:id="rId27"/>
    <p:sldId id="290" r:id="rId28"/>
    <p:sldId id="263" r:id="rId29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640A"/>
    <a:srgbClr val="FF6600"/>
    <a:srgbClr val="B9F9DC"/>
    <a:srgbClr val="0066FF"/>
    <a:srgbClr val="FF3300"/>
    <a:srgbClr val="C6FEC6"/>
    <a:srgbClr val="FFE9C1"/>
    <a:srgbClr val="EBFFE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3" autoAdjust="0"/>
    <p:restoredTop sz="92230" autoAdjust="0"/>
  </p:normalViewPr>
  <p:slideViewPr>
    <p:cSldViewPr>
      <p:cViewPr>
        <p:scale>
          <a:sx n="75" d="100"/>
          <a:sy n="75" d="100"/>
        </p:scale>
        <p:origin x="-342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C53510DF-C953-47D7-AAED-3BC41D56F3AA}" type="datetimeFigureOut">
              <a:rPr lang="ja-JP" altLang="en-US"/>
              <a:pPr>
                <a:defRPr/>
              </a:pPr>
              <a:t>2010/8/8</a:t>
            </a:fld>
            <a:endParaRPr lang="ja-JP" altLang="en-US"/>
          </a:p>
        </p:txBody>
      </p:sp>
      <p:sp>
        <p:nvSpPr>
          <p:cNvPr id="297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97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C0AA4E64-6F42-43DE-B1EC-26D8F43C0EB0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5F8BBB5F-2AEB-4206-AD5D-50CCAD00CCA4}" type="datetimeFigureOut">
              <a:rPr lang="ja-JP" altLang="en-US"/>
              <a:pPr>
                <a:defRPr/>
              </a:pPr>
              <a:t>2010/8/8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4D635EE6-4510-4300-A1C8-7E5C9797BF7F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dirty="0" smtClean="0"/>
          </a:p>
        </p:txBody>
      </p:sp>
      <p:sp>
        <p:nvSpPr>
          <p:cNvPr id="4301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D39821-AAED-4E83-AEC3-EF0E9613DB94}" type="slidenum">
              <a:rPr lang="ja-JP" altLang="en-US" smtClean="0">
                <a:ea typeface="ＭＳ Ｐゴシック" charset="-128"/>
              </a:rPr>
              <a:pPr/>
              <a:t>1</a:t>
            </a:fld>
            <a:endParaRPr lang="ja-JP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D7FE-B514-4D1B-A2C6-08797C144F40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D7FE-B514-4D1B-A2C6-08797C144F40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D7FE-B514-4D1B-A2C6-08797C144F40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D7FE-B514-4D1B-A2C6-08797C144F40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D7FE-B514-4D1B-A2C6-08797C144F40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D7FE-B514-4D1B-A2C6-08797C144F40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mtClean="0"/>
              <a:t>〇</a:t>
            </a:r>
            <a:r>
              <a:rPr lang="en-US" altLang="ja-JP" smtClean="0"/>
              <a:t>K</a:t>
            </a:r>
            <a:r>
              <a:rPr lang="ja-JP" altLang="en-US" smtClean="0"/>
              <a:t>を見分けることの重要性⇒</a:t>
            </a:r>
            <a:r>
              <a:rPr lang="en-US" altLang="ja-JP" smtClean="0"/>
              <a:t>B</a:t>
            </a:r>
            <a:r>
              <a:rPr lang="ja-JP" altLang="en-US" smtClean="0"/>
              <a:t>タグ。</a:t>
            </a:r>
            <a:r>
              <a:rPr lang="en-US" altLang="ja-JP" smtClean="0"/>
              <a:t>K</a:t>
            </a:r>
            <a:r>
              <a:rPr lang="ja-JP" altLang="en-US" smtClean="0"/>
              <a:t>の電荷で種類がわかる。</a:t>
            </a:r>
            <a:r>
              <a:rPr lang="en-US" altLang="ja-JP" smtClean="0"/>
              <a:t>Π</a:t>
            </a:r>
            <a:r>
              <a:rPr lang="ja-JP" altLang="en-US" smtClean="0"/>
              <a:t>とかを間違えるとまったく違うようにみてしまう。</a:t>
            </a:r>
            <a:r>
              <a:rPr lang="en-US" altLang="ja-JP" smtClean="0"/>
              <a:t>B</a:t>
            </a:r>
            <a:r>
              <a:rPr lang="ja-JP" altLang="en-US" smtClean="0"/>
              <a:t>の質量を組む方法では限界。</a:t>
            </a:r>
          </a:p>
          <a:p>
            <a:pPr eaLnBrk="1" hangingPunct="1"/>
            <a:r>
              <a:rPr lang="ja-JP" altLang="en-US" smtClean="0"/>
              <a:t>○粒子識別は質量をみる。だから</a:t>
            </a:r>
            <a:r>
              <a:rPr lang="en-US" altLang="ja-JP" smtClean="0"/>
              <a:t>K/π</a:t>
            </a:r>
            <a:r>
              <a:rPr lang="ja-JP" altLang="en-US" smtClean="0"/>
              <a:t>は難しい。</a:t>
            </a:r>
            <a:r>
              <a:rPr lang="en-US" altLang="ja-JP" smtClean="0"/>
              <a:t>K/π</a:t>
            </a:r>
            <a:r>
              <a:rPr lang="ja-JP" altLang="en-US" smtClean="0"/>
              <a:t>識別は</a:t>
            </a:r>
            <a:r>
              <a:rPr lang="en-US" altLang="ja-JP" smtClean="0"/>
              <a:t>”</a:t>
            </a:r>
            <a:r>
              <a:rPr lang="ja-JP" altLang="en-US" smtClean="0"/>
              <a:t>世代の識別</a:t>
            </a:r>
            <a:r>
              <a:rPr lang="en-US" altLang="ja-JP" smtClean="0"/>
              <a:t>”</a:t>
            </a:r>
            <a:endParaRPr lang="ja-JP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D7FE-B514-4D1B-A2C6-08797C144F40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mtClean="0"/>
              <a:t>〇課題点も交えて</a:t>
            </a:r>
          </a:p>
          <a:p>
            <a:pPr eaLnBrk="1" hangingPunct="1"/>
            <a:r>
              <a:rPr lang="ja-JP" altLang="en-US" smtClean="0"/>
              <a:t>〇高時間分解能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mtClean="0"/>
              <a:t>〇私たちは</a:t>
            </a:r>
            <a:r>
              <a:rPr lang="en-US" altLang="ja-JP" smtClean="0"/>
              <a:t>superB-Factory</a:t>
            </a:r>
            <a:r>
              <a:rPr lang="ja-JP" altLang="en-US" smtClean="0"/>
              <a:t>実験に搭載する、</a:t>
            </a:r>
            <a:r>
              <a:rPr lang="en-US" altLang="ja-JP" smtClean="0"/>
              <a:t>TOP</a:t>
            </a:r>
            <a:r>
              <a:rPr lang="ja-JP" altLang="en-US" smtClean="0"/>
              <a:t>カウンターという粒子を識別するための装置を開発している。</a:t>
            </a:r>
          </a:p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mtClean="0"/>
              <a:t>○チェレンコフ光の性質について丁寧めに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○運動量は</a:t>
            </a:r>
            <a:r>
              <a:rPr lang="en-US" altLang="ja-JP" smtClean="0"/>
              <a:t>CDC</a:t>
            </a:r>
            <a:r>
              <a:rPr lang="ja-JP" altLang="en-US" smtClean="0"/>
              <a:t>で測れるので、速度が分かれば質量がわかる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〇問題点として、</a:t>
            </a:r>
            <a:r>
              <a:rPr lang="en-US" altLang="ja-JP" smtClean="0"/>
              <a:t>RICH</a:t>
            </a:r>
            <a:r>
              <a:rPr lang="ja-JP" altLang="en-US" smtClean="0"/>
              <a:t>は場所をとる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mtClean="0"/>
              <a:t>○</a:t>
            </a:r>
            <a:r>
              <a:rPr lang="en-US" altLang="ja-JP" smtClean="0"/>
              <a:t>TOP</a:t>
            </a:r>
            <a:r>
              <a:rPr lang="ja-JP" altLang="en-US" smtClean="0"/>
              <a:t>は光検出器と石英でできている、シンプルな装置である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○角度の開きについてざっくりと数字を言う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〇3</a:t>
            </a:r>
            <a:r>
              <a:rPr lang="en-US" altLang="ja-JP" smtClean="0"/>
              <a:t>σ</a:t>
            </a:r>
            <a:r>
              <a:rPr lang="ja-JP" altLang="en-US" smtClean="0"/>
              <a:t>→4</a:t>
            </a:r>
            <a:r>
              <a:rPr lang="en-US" altLang="ja-JP" smtClean="0"/>
              <a:t>σ</a:t>
            </a:r>
            <a:r>
              <a:rPr lang="ja-JP" altLang="en-US" smtClean="0"/>
              <a:t>良くなるということは、</a:t>
            </a:r>
            <a:r>
              <a:rPr lang="en-US" altLang="ja-JP" smtClean="0"/>
              <a:t>K/π</a:t>
            </a:r>
            <a:r>
              <a:rPr lang="ja-JP" altLang="en-US" smtClean="0"/>
              <a:t>の</a:t>
            </a:r>
            <a:r>
              <a:rPr lang="en-US" altLang="ja-JP" smtClean="0"/>
              <a:t>fakerate</a:t>
            </a:r>
            <a:r>
              <a:rPr lang="ja-JP" altLang="en-US" smtClean="0"/>
              <a:t>がざっくり50倍少なくなる</a:t>
            </a:r>
          </a:p>
          <a:p>
            <a:pPr eaLnBrk="1" hangingPunct="1"/>
            <a:r>
              <a:rPr lang="ja-JP" altLang="en-US" smtClean="0"/>
              <a:t>○</a:t>
            </a:r>
            <a:r>
              <a:rPr lang="en-US" altLang="ja-JP" smtClean="0"/>
              <a:t>4GeV/c 4σ</a:t>
            </a:r>
            <a:r>
              <a:rPr lang="ja-JP" altLang="en-US" smtClean="0"/>
              <a:t>について説明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smtClean="0"/>
              <a:t>○</a:t>
            </a:r>
            <a:r>
              <a:rPr lang="en-US" altLang="ja-JP" smtClean="0"/>
              <a:t>MCP-PMT</a:t>
            </a:r>
            <a:r>
              <a:rPr lang="ja-JP" altLang="en-US" smtClean="0"/>
              <a:t>についてはあとで詳しく説明します</a:t>
            </a:r>
            <a:endParaRPr lang="en-US" altLang="ja-JP" smtClean="0"/>
          </a:p>
          <a:p>
            <a:r>
              <a:rPr lang="ja-JP" altLang="en-US" smtClean="0"/>
              <a:t>○現在これらの性能は満たされている。今は実際のインストールに向けて、パーツを組み合わせていく段階にある</a:t>
            </a:r>
            <a:endParaRPr lang="en-US" altLang="ja-JP" smtClean="0"/>
          </a:p>
          <a:p>
            <a:endParaRPr lang="en-US" altLang="ja-JP" smtClean="0"/>
          </a:p>
        </p:txBody>
      </p:sp>
      <p:sp>
        <p:nvSpPr>
          <p:cNvPr id="4915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F74BF5-34FA-438D-988B-1960EB88D6E8}" type="slidenum">
              <a:rPr lang="ja-JP" altLang="en-US" smtClean="0">
                <a:ea typeface="ＭＳ Ｐゴシック" charset="-128"/>
              </a:rPr>
              <a:pPr/>
              <a:t>8</a:t>
            </a:fld>
            <a:endParaRPr lang="ja-JP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D7FE-B514-4D1B-A2C6-08797C144F40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D7FE-B514-4D1B-A2C6-08797C144F40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D7FE-B514-4D1B-A2C6-08797C144F40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250825" y="2214563"/>
            <a:ext cx="8642350" cy="71437"/>
          </a:xfrm>
          <a:prstGeom prst="rect">
            <a:avLst/>
          </a:prstGeom>
          <a:solidFill>
            <a:srgbClr val="5F5F5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468313" y="2071688"/>
            <a:ext cx="1366837" cy="144462"/>
          </a:xfrm>
          <a:prstGeom prst="rect">
            <a:avLst/>
          </a:prstGeom>
          <a:solidFill>
            <a:srgbClr val="B2B2B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8280400" y="6453188"/>
            <a:ext cx="863600" cy="7143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07154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2009/</a:t>
            </a:r>
            <a:endParaRPr lang="en-US" altLang="ja-JP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原子核三者若手夏の学校</a:t>
            </a:r>
            <a:r>
              <a:rPr lang="en-US" altLang="ja-JP" smtClean="0"/>
              <a:t>2010</a:t>
            </a:r>
            <a:endParaRPr lang="en-US" altLang="ja-JP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45F86-524E-4DD8-B722-5B7F604D7D5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2009/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原子核三者若手夏の学校</a:t>
            </a:r>
            <a:r>
              <a:rPr lang="en-US" altLang="ja-JP" smtClean="0"/>
              <a:t>2010</a:t>
            </a: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27EAC-7D45-46BC-882D-55960DED789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2009/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原子核三者若手夏の学校</a:t>
            </a:r>
            <a:r>
              <a:rPr lang="en-US" altLang="ja-JP" smtClean="0"/>
              <a:t>2010</a:t>
            </a: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E6FCD-F4C8-44E8-BFA7-AD69CD33B3A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6"/>
            <a:ext cx="8258204" cy="928686"/>
          </a:xfrm>
        </p:spPr>
        <p:txBody>
          <a:bodyPr/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2009/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原子核三者若手夏の学校</a:t>
            </a:r>
            <a:r>
              <a:rPr lang="en-US" altLang="ja-JP" smtClean="0"/>
              <a:t>2010</a:t>
            </a: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A7A45-5DD8-4E91-BF32-DB14F642692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2009/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原子核三者若手夏の学校</a:t>
            </a:r>
            <a:r>
              <a:rPr lang="en-US" altLang="ja-JP" smtClean="0"/>
              <a:t>2010</a:t>
            </a: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21544-919E-4183-ADBD-1B4627D5707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2009/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原子核三者若手夏の学校</a:t>
            </a:r>
            <a:r>
              <a:rPr lang="en-US" altLang="ja-JP" smtClean="0"/>
              <a:t>2010</a:t>
            </a: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9EAED-A54E-469D-9CAA-712555AEEC6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2009/</a:t>
            </a: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原子核三者若手夏の学校</a:t>
            </a:r>
            <a:r>
              <a:rPr lang="en-US" altLang="ja-JP" smtClean="0"/>
              <a:t>2010</a:t>
            </a:r>
            <a:endParaRPr lang="en-US" altLang="ja-JP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A779E-AEC5-4882-99C9-F0DD93DE57F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2009/</a:t>
            </a: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原子核三者若手夏の学校</a:t>
            </a:r>
            <a:r>
              <a:rPr lang="en-US" altLang="ja-JP" smtClean="0"/>
              <a:t>2010</a:t>
            </a: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52A0D-FEA0-4CD9-A1FD-D622DA2EE79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2009/</a:t>
            </a: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原子核三者若手夏の学校</a:t>
            </a:r>
            <a:r>
              <a:rPr lang="en-US" altLang="ja-JP" smtClean="0"/>
              <a:t>2010</a:t>
            </a: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8B9C0-7BE1-40D6-89A0-58EF1C592A4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2009/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原子核三者若手夏の学校</a:t>
            </a:r>
            <a:r>
              <a:rPr lang="en-US" altLang="ja-JP" smtClean="0"/>
              <a:t>2010</a:t>
            </a: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CB8BF-EB3D-4EC3-9DA2-EAF06370F39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2009/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原子核三者若手夏の学校</a:t>
            </a:r>
            <a:r>
              <a:rPr lang="en-US" altLang="ja-JP" smtClean="0"/>
              <a:t>2010</a:t>
            </a: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8FCA9-6075-44B9-AF06-769E86C3307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857250"/>
            <a:ext cx="8642350" cy="71438"/>
          </a:xfrm>
          <a:prstGeom prst="rect">
            <a:avLst/>
          </a:prstGeom>
          <a:solidFill>
            <a:srgbClr val="5F5F5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68313" y="714375"/>
            <a:ext cx="1366837" cy="144463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8280400" y="6453188"/>
            <a:ext cx="863600" cy="7143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6868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 smtClean="0"/>
              <a:t>2009/</a:t>
            </a: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ja-JP" altLang="en-US" smtClean="0"/>
              <a:t>原子核三者若手夏の学校</a:t>
            </a:r>
            <a:r>
              <a:rPr lang="en-US" altLang="ja-JP" smtClean="0"/>
              <a:t>2010</a:t>
            </a:r>
            <a:endParaRPr lang="en-US" altLang="ja-JP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fld id="{A5654C37-8350-40C2-8898-EFF059E397F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jpe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4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kekb.jp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620688"/>
            <a:ext cx="8572500" cy="1470025"/>
          </a:xfrm>
        </p:spPr>
        <p:txBody>
          <a:bodyPr/>
          <a:lstStyle/>
          <a:p>
            <a:pPr eaLnBrk="1" hangingPunct="1"/>
            <a:r>
              <a:rPr lang="en-US" altLang="ja-JP" sz="2400" dirty="0" err="1" smtClean="0"/>
              <a:t>BelleII</a:t>
            </a:r>
            <a:r>
              <a:rPr lang="ja-JP" altLang="en-US" sz="2400" dirty="0" smtClean="0"/>
              <a:t>実験に搭載する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新型粒子識別装置</a:t>
            </a:r>
            <a:r>
              <a:rPr lang="en-US" altLang="ja-JP" sz="2400" dirty="0" smtClean="0"/>
              <a:t>TOP</a:t>
            </a:r>
            <a:r>
              <a:rPr lang="ja-JP" altLang="en-US" sz="2400" dirty="0" smtClean="0"/>
              <a:t>カウンター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4000" dirty="0" smtClean="0"/>
              <a:t>MCP-PMT</a:t>
            </a:r>
            <a:r>
              <a:rPr lang="ja-JP" altLang="en-US" sz="4000" dirty="0" smtClean="0"/>
              <a:t>の寿命測定</a:t>
            </a:r>
            <a:endParaRPr lang="en-US" altLang="ja-JP" sz="36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28688" y="3929063"/>
            <a:ext cx="8143875" cy="2928937"/>
          </a:xfrm>
        </p:spPr>
        <p:txBody>
          <a:bodyPr/>
          <a:lstStyle/>
          <a:p>
            <a:pPr algn="r" eaLnBrk="1" hangingPunct="1"/>
            <a:r>
              <a:rPr lang="ja-JP" altLang="en-US" dirty="0" smtClean="0"/>
              <a:t>２０</a:t>
            </a:r>
            <a:r>
              <a:rPr lang="en-US" altLang="ja-JP" dirty="0" smtClean="0"/>
              <a:t>10</a:t>
            </a:r>
            <a:r>
              <a:rPr lang="ja-JP" altLang="en-US" dirty="0" smtClean="0"/>
              <a:t>年</a:t>
            </a:r>
            <a:r>
              <a:rPr lang="en-US" altLang="ja-JP" dirty="0" smtClean="0"/>
              <a:t>8</a:t>
            </a:r>
            <a:r>
              <a:rPr lang="ja-JP" altLang="en-US" dirty="0" smtClean="0"/>
              <a:t>月</a:t>
            </a:r>
            <a:r>
              <a:rPr lang="en-US" altLang="ja-JP" dirty="0" smtClean="0"/>
              <a:t>6</a:t>
            </a:r>
            <a:r>
              <a:rPr lang="ja-JP" altLang="en-US" dirty="0" smtClean="0"/>
              <a:t>日</a:t>
            </a:r>
            <a:endParaRPr lang="en-US" altLang="ja-JP" dirty="0" smtClean="0"/>
          </a:p>
          <a:p>
            <a:pPr algn="r" eaLnBrk="1" hangingPunct="1"/>
            <a:r>
              <a:rPr lang="ja-JP" altLang="en-US" dirty="0" smtClean="0"/>
              <a:t>名古屋大学高エネルギー</a:t>
            </a:r>
            <a:endParaRPr lang="en-US" altLang="ja-JP" dirty="0" smtClean="0"/>
          </a:p>
          <a:p>
            <a:pPr algn="r" eaLnBrk="1" hangingPunct="1"/>
            <a:r>
              <a:rPr lang="ja-JP" altLang="en-US" dirty="0" smtClean="0"/>
              <a:t>素粒子物理学研究室</a:t>
            </a:r>
            <a:r>
              <a:rPr lang="en-US" altLang="ja-JP" dirty="0" smtClean="0"/>
              <a:t>(N</a:t>
            </a:r>
            <a:r>
              <a:rPr lang="ja-JP" altLang="en-US" dirty="0" smtClean="0"/>
              <a:t>研</a:t>
            </a:r>
            <a:r>
              <a:rPr lang="en-US" altLang="ja-JP" dirty="0" smtClean="0"/>
              <a:t>)</a:t>
            </a:r>
          </a:p>
          <a:p>
            <a:pPr algn="r" eaLnBrk="1" hangingPunct="1"/>
            <a:r>
              <a:rPr lang="ja-JP" altLang="en-US" dirty="0" smtClean="0"/>
              <a:t>有田義宣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100221_1934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507611"/>
            <a:ext cx="3898030" cy="2801709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2928926" y="142852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/>
              <a:t>MCP-PMT</a:t>
            </a:r>
            <a:r>
              <a:rPr lang="ja-JP" altLang="en-US" sz="3200" b="1" dirty="0" smtClean="0"/>
              <a:t>の原理</a:t>
            </a:r>
            <a:endParaRPr lang="en-US" altLang="ja-JP" sz="3200" b="1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07812-3CC5-442C-8195-B8679237F5A8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原子核三者若手夏の学校</a:t>
            </a:r>
            <a:r>
              <a:rPr kumimoji="1" lang="en-US" altLang="ja-JP" smtClean="0"/>
              <a:t>2010</a:t>
            </a:r>
            <a:endParaRPr kumimoji="1" lang="ja-JP" altLang="en-US"/>
          </a:p>
        </p:txBody>
      </p:sp>
      <p:grpSp>
        <p:nvGrpSpPr>
          <p:cNvPr id="2" name="グループ化 55"/>
          <p:cNvGrpSpPr/>
          <p:nvPr/>
        </p:nvGrpSpPr>
        <p:grpSpPr>
          <a:xfrm>
            <a:off x="6643702" y="1071546"/>
            <a:ext cx="2500298" cy="2143139"/>
            <a:chOff x="3705727" y="990600"/>
            <a:chExt cx="2175683" cy="2015023"/>
          </a:xfrm>
        </p:grpSpPr>
        <p:graphicFrame>
          <p:nvGraphicFramePr>
            <p:cNvPr id="7" name="Object 77"/>
            <p:cNvGraphicFramePr>
              <a:graphicFrameLocks noChangeAspect="1"/>
            </p:cNvGraphicFramePr>
            <p:nvPr/>
          </p:nvGraphicFramePr>
          <p:xfrm>
            <a:off x="3962400" y="990600"/>
            <a:ext cx="1600200" cy="1752600"/>
          </p:xfrm>
          <a:graphic>
            <a:graphicData uri="http://schemas.openxmlformats.org/presentationml/2006/ole">
              <p:oleObj spid="_x0000_s83970" name="ビットマップ イメージ" r:id="rId5" imgW="1219370" imgH="1943371" progId="PBrush">
                <p:embed/>
              </p:oleObj>
            </a:graphicData>
          </a:graphic>
        </p:graphicFrame>
        <p:sp>
          <p:nvSpPr>
            <p:cNvPr id="37" name="Text Box 81"/>
            <p:cNvSpPr txBox="1">
              <a:spLocks noChangeArrowheads="1"/>
            </p:cNvSpPr>
            <p:nvPr/>
          </p:nvSpPr>
          <p:spPr bwMode="auto">
            <a:xfrm>
              <a:off x="3705727" y="2658370"/>
              <a:ext cx="2175683" cy="34725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800" b="1" dirty="0"/>
                <a:t>Micro Channel Plate</a:t>
              </a:r>
            </a:p>
          </p:txBody>
        </p:sp>
      </p:grpSp>
      <p:sp>
        <p:nvSpPr>
          <p:cNvPr id="126" name="テキスト ボックス 125"/>
          <p:cNvSpPr txBox="1"/>
          <p:nvPr/>
        </p:nvSpPr>
        <p:spPr>
          <a:xfrm>
            <a:off x="214314" y="1115311"/>
            <a:ext cx="321467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0070C0"/>
                </a:solidFill>
              </a:rPr>
              <a:t>MCP(Micro</a:t>
            </a:r>
            <a:r>
              <a:rPr lang="ja-JP" altLang="en-US" b="1" dirty="0" smtClean="0">
                <a:solidFill>
                  <a:srgbClr val="0070C0"/>
                </a:solidFill>
              </a:rPr>
              <a:t>　</a:t>
            </a:r>
            <a:r>
              <a:rPr lang="en-US" altLang="ja-JP" b="1" dirty="0" smtClean="0">
                <a:solidFill>
                  <a:srgbClr val="0070C0"/>
                </a:solidFill>
              </a:rPr>
              <a:t>Channel</a:t>
            </a:r>
            <a:r>
              <a:rPr lang="ja-JP" altLang="en-US" b="1" dirty="0" smtClean="0">
                <a:solidFill>
                  <a:srgbClr val="0070C0"/>
                </a:solidFill>
              </a:rPr>
              <a:t>　</a:t>
            </a:r>
            <a:r>
              <a:rPr lang="en-US" altLang="ja-JP" b="1" dirty="0" smtClean="0">
                <a:solidFill>
                  <a:srgbClr val="0070C0"/>
                </a:solidFill>
              </a:rPr>
              <a:t>Plate)</a:t>
            </a:r>
            <a:r>
              <a:rPr lang="ja-JP" altLang="en-US" b="1" dirty="0" smtClean="0">
                <a:solidFill>
                  <a:srgbClr val="0070C0"/>
                </a:solidFill>
              </a:rPr>
              <a:t>を電子増幅部に用いた</a:t>
            </a:r>
            <a:r>
              <a:rPr lang="en-US" altLang="ja-JP" b="1" dirty="0" smtClean="0">
                <a:solidFill>
                  <a:srgbClr val="0070C0"/>
                </a:solidFill>
              </a:rPr>
              <a:t>PMT</a:t>
            </a:r>
            <a:endParaRPr kumimoji="1" lang="en-US" altLang="ja-JP" dirty="0" smtClean="0">
              <a:solidFill>
                <a:srgbClr val="0070C0"/>
              </a:solidFill>
            </a:endParaRPr>
          </a:p>
          <a:p>
            <a:endParaRPr kumimoji="1" lang="en-US" altLang="ja-JP" sz="1050" dirty="0" smtClean="0"/>
          </a:p>
          <a:p>
            <a:r>
              <a:rPr kumimoji="1" lang="ja-JP" altLang="en-US" sz="1600" dirty="0" smtClean="0"/>
              <a:t>○</a:t>
            </a:r>
            <a:r>
              <a:rPr lang="en-US" altLang="ja-JP" sz="1600" dirty="0" smtClean="0"/>
              <a:t>MCP = </a:t>
            </a:r>
            <a:r>
              <a:rPr kumimoji="1" lang="ja-JP" altLang="en-US" sz="1600" dirty="0" smtClean="0"/>
              <a:t>二次電子増幅部</a:t>
            </a:r>
            <a:endParaRPr kumimoji="1" lang="en-US" altLang="ja-JP" sz="1600" dirty="0" smtClean="0"/>
          </a:p>
          <a:p>
            <a:r>
              <a:rPr lang="ja-JP" altLang="en-US" sz="1600" dirty="0" smtClean="0"/>
              <a:t>○直径</a:t>
            </a:r>
            <a:r>
              <a:rPr lang="en-US" altLang="ja-JP" sz="1600" dirty="0" smtClean="0"/>
              <a:t>10um</a:t>
            </a:r>
            <a:r>
              <a:rPr lang="ja-JP" altLang="en-US" sz="1600" dirty="0" smtClean="0"/>
              <a:t>程度のガラスパイプを多数重ねたような構造</a:t>
            </a:r>
            <a:endParaRPr lang="en-US" altLang="ja-JP" sz="1600" dirty="0" smtClean="0"/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357158" y="3322727"/>
            <a:ext cx="3286148" cy="2554545"/>
          </a:xfrm>
          <a:prstGeom prst="rect">
            <a:avLst/>
          </a:prstGeom>
          <a:noFill/>
          <a:ln w="69850" cmpd="thickThin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u="sng" dirty="0" smtClean="0"/>
              <a:t>角型</a:t>
            </a:r>
            <a:r>
              <a:rPr lang="en-US" altLang="ja-JP" sz="2000" u="sng" dirty="0" smtClean="0"/>
              <a:t>MCP-PMT</a:t>
            </a:r>
            <a:r>
              <a:rPr lang="ja-JP" altLang="en-US" sz="2000" u="sng" dirty="0" smtClean="0"/>
              <a:t>の性能</a:t>
            </a:r>
            <a:endParaRPr lang="en-US" altLang="ja-JP" sz="2000" u="sng" dirty="0" smtClean="0"/>
          </a:p>
          <a:p>
            <a:r>
              <a:rPr lang="en-US" altLang="ja-JP" sz="2000" dirty="0" smtClean="0"/>
              <a:t>1.</a:t>
            </a:r>
            <a:r>
              <a:rPr lang="ja-JP" altLang="en-US" sz="2000" dirty="0" smtClean="0">
                <a:solidFill>
                  <a:srgbClr val="FF0000"/>
                </a:solidFill>
              </a:rPr>
              <a:t>一光子検出可能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r>
              <a:rPr lang="ja-JP" altLang="en-US" sz="2000" dirty="0" smtClean="0"/>
              <a:t>　</a:t>
            </a:r>
            <a:r>
              <a:rPr lang="en-US" altLang="ja-JP" sz="2000" dirty="0" smtClean="0"/>
              <a:t>Gain~2×10</a:t>
            </a:r>
            <a:r>
              <a:rPr lang="en-US" altLang="ja-JP" sz="2000" baseline="30000" dirty="0" smtClean="0"/>
              <a:t>6 </a:t>
            </a:r>
            <a:r>
              <a:rPr lang="en-US" altLang="ja-JP" sz="1600" dirty="0" smtClean="0"/>
              <a:t>(MCP</a:t>
            </a:r>
            <a:r>
              <a:rPr lang="ja-JP" altLang="en-US" sz="1600" dirty="0" smtClean="0"/>
              <a:t>二段内蔵</a:t>
            </a:r>
            <a:r>
              <a:rPr lang="en-US" altLang="ja-JP" sz="2000" dirty="0" smtClean="0"/>
              <a:t>)</a:t>
            </a:r>
          </a:p>
          <a:p>
            <a:r>
              <a:rPr lang="en-US" altLang="ja-JP" sz="2000" dirty="0" smtClean="0"/>
              <a:t>2.</a:t>
            </a:r>
            <a:r>
              <a:rPr lang="ja-JP" altLang="en-US" sz="2000" dirty="0" smtClean="0">
                <a:solidFill>
                  <a:srgbClr val="FF0000"/>
                </a:solidFill>
              </a:rPr>
              <a:t>高時間分解能</a:t>
            </a:r>
            <a:r>
              <a:rPr lang="en-US" altLang="ja-JP" sz="2000" dirty="0" smtClean="0">
                <a:solidFill>
                  <a:srgbClr val="FF0000"/>
                </a:solidFill>
              </a:rPr>
              <a:t>~30ps</a:t>
            </a:r>
            <a:endParaRPr lang="en-US" altLang="ja-JP" sz="2000" dirty="0" smtClean="0"/>
          </a:p>
          <a:p>
            <a:r>
              <a:rPr lang="en-US" altLang="ja-JP" sz="2000" dirty="0" smtClean="0"/>
              <a:t>3.</a:t>
            </a:r>
            <a:r>
              <a:rPr lang="ja-JP" altLang="en-US" sz="2000" dirty="0" smtClean="0"/>
              <a:t>マルチアルカリ光電面  </a:t>
            </a:r>
            <a:endParaRPr lang="en-US" altLang="ja-JP" sz="2000" dirty="0" smtClean="0"/>
          </a:p>
          <a:p>
            <a:r>
              <a:rPr lang="en-US" altLang="ja-JP" sz="2000" dirty="0" smtClean="0"/>
              <a:t>   QE&gt;20%@400nm</a:t>
            </a:r>
          </a:p>
          <a:p>
            <a:r>
              <a:rPr lang="en-US" altLang="ja-JP" sz="2000" dirty="0" smtClean="0"/>
              <a:t>4.</a:t>
            </a:r>
            <a:r>
              <a:rPr lang="ja-JP" altLang="en-US" sz="2000" dirty="0" smtClean="0"/>
              <a:t>マルチアノード</a:t>
            </a:r>
            <a:r>
              <a:rPr lang="en-US" altLang="ja-JP" sz="2000" dirty="0" smtClean="0"/>
              <a:t>(1x4,4x4ch)</a:t>
            </a:r>
          </a:p>
          <a:p>
            <a:r>
              <a:rPr lang="en-US" altLang="ja-JP" sz="2000" dirty="0" smtClean="0"/>
              <a:t>5.</a:t>
            </a:r>
            <a:r>
              <a:rPr lang="ja-JP" altLang="en-US" sz="2000" dirty="0" smtClean="0"/>
              <a:t>磁場中で使用可能</a:t>
            </a:r>
            <a:endParaRPr lang="en-US" altLang="ja-JP" sz="2000" dirty="0" smtClean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358114" y="4166180"/>
            <a:ext cx="1500166" cy="10464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帯域</a:t>
            </a:r>
            <a:r>
              <a:rPr kumimoji="1" lang="en-US" altLang="ja-JP" b="1" dirty="0" smtClean="0"/>
              <a:t>2.5 GHz</a:t>
            </a:r>
          </a:p>
          <a:p>
            <a:endParaRPr lang="en-US" altLang="ja-JP" sz="600" b="1" dirty="0" smtClean="0"/>
          </a:p>
          <a:p>
            <a:r>
              <a:rPr lang="en-US" altLang="ja-JP" b="1" dirty="0" smtClean="0"/>
              <a:t>200 </a:t>
            </a:r>
            <a:r>
              <a:rPr lang="en-US" altLang="ja-JP" b="1" dirty="0" err="1" smtClean="0"/>
              <a:t>ps</a:t>
            </a:r>
            <a:r>
              <a:rPr lang="en-US" altLang="ja-JP" b="1" dirty="0" smtClean="0"/>
              <a:t>/div</a:t>
            </a:r>
          </a:p>
          <a:p>
            <a:r>
              <a:rPr kumimoji="1" lang="en-US" altLang="ja-JP" b="1" dirty="0" smtClean="0"/>
              <a:t>10</a:t>
            </a:r>
            <a:r>
              <a:rPr kumimoji="1" lang="ja-JP" altLang="en-US" b="1" dirty="0" smtClean="0"/>
              <a:t>　</a:t>
            </a:r>
            <a:r>
              <a:rPr kumimoji="1" lang="en-US" altLang="ja-JP" b="1" dirty="0" smtClean="0"/>
              <a:t>mV/div</a:t>
            </a:r>
            <a:endParaRPr kumimoji="1" lang="ja-JP" altLang="en-US" b="1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429124" y="4793495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75A03"/>
                </a:solidFill>
              </a:rPr>
              <a:t>立ち上がり時間</a:t>
            </a:r>
            <a:endParaRPr kumimoji="1" lang="en-US" altLang="ja-JP" b="1" dirty="0" smtClean="0">
              <a:solidFill>
                <a:srgbClr val="F75A03"/>
              </a:solidFill>
            </a:endParaRPr>
          </a:p>
          <a:p>
            <a:r>
              <a:rPr lang="ja-JP" altLang="en-US" b="1" dirty="0" smtClean="0">
                <a:solidFill>
                  <a:srgbClr val="F75A03"/>
                </a:solidFill>
              </a:rPr>
              <a:t>　    </a:t>
            </a:r>
            <a:r>
              <a:rPr lang="en-US" altLang="ja-JP" b="1" dirty="0" smtClean="0">
                <a:solidFill>
                  <a:srgbClr val="F75A03"/>
                </a:solidFill>
              </a:rPr>
              <a:t>=150ps</a:t>
            </a:r>
            <a:endParaRPr kumimoji="1" lang="ja-JP" altLang="en-US" b="1" dirty="0">
              <a:solidFill>
                <a:srgbClr val="F75A03"/>
              </a:solidFill>
            </a:endParaRPr>
          </a:p>
        </p:txBody>
      </p:sp>
      <p:cxnSp>
        <p:nvCxnSpPr>
          <p:cNvPr id="46" name="直線矢印コネクタ 45"/>
          <p:cNvCxnSpPr/>
          <p:nvPr/>
        </p:nvCxnSpPr>
        <p:spPr>
          <a:xfrm>
            <a:off x="7929586" y="2500306"/>
            <a:ext cx="357190" cy="158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8143900" y="248816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400μm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50" name="直線矢印コネクタ 49"/>
          <p:cNvCxnSpPr/>
          <p:nvPr/>
        </p:nvCxnSpPr>
        <p:spPr>
          <a:xfrm>
            <a:off x="6929486" y="4722057"/>
            <a:ext cx="428628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 rot="5400000">
            <a:off x="7005686" y="4931609"/>
            <a:ext cx="285752" cy="9524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163"/>
          <p:cNvGrpSpPr/>
          <p:nvPr/>
        </p:nvGrpSpPr>
        <p:grpSpPr>
          <a:xfrm>
            <a:off x="3571868" y="928670"/>
            <a:ext cx="2643206" cy="2071702"/>
            <a:chOff x="4000495" y="916528"/>
            <a:chExt cx="2143141" cy="1940968"/>
          </a:xfrm>
        </p:grpSpPr>
        <p:grpSp>
          <p:nvGrpSpPr>
            <p:cNvPr id="8" name="グループ化 150"/>
            <p:cNvGrpSpPr/>
            <p:nvPr/>
          </p:nvGrpSpPr>
          <p:grpSpPr>
            <a:xfrm>
              <a:off x="4000495" y="1357298"/>
              <a:ext cx="2143141" cy="1500198"/>
              <a:chOff x="4000495" y="1357298"/>
              <a:chExt cx="2143141" cy="1500198"/>
            </a:xfrm>
          </p:grpSpPr>
          <p:sp>
            <p:nvSpPr>
              <p:cNvPr id="54" name="Rectangle 5"/>
              <p:cNvSpPr>
                <a:spLocks/>
              </p:cNvSpPr>
              <p:nvPr/>
            </p:nvSpPr>
            <p:spPr bwMode="auto">
              <a:xfrm>
                <a:off x="4002142" y="1674899"/>
                <a:ext cx="72256" cy="934036"/>
              </a:xfrm>
              <a:prstGeom prst="rect">
                <a:avLst/>
              </a:pr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56" name="Rectangle 6"/>
              <p:cNvSpPr>
                <a:spLocks/>
              </p:cNvSpPr>
              <p:nvPr/>
            </p:nvSpPr>
            <p:spPr bwMode="auto">
              <a:xfrm>
                <a:off x="6096340" y="1674899"/>
                <a:ext cx="47296" cy="934036"/>
              </a:xfrm>
              <a:prstGeom prst="rect">
                <a:avLst/>
              </a:pr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65" name="Rectangle 9"/>
              <p:cNvSpPr>
                <a:spLocks/>
              </p:cNvSpPr>
              <p:nvPr/>
            </p:nvSpPr>
            <p:spPr bwMode="auto">
              <a:xfrm>
                <a:off x="4133182" y="1357298"/>
                <a:ext cx="1911957" cy="85490"/>
              </a:xfrm>
              <a:prstGeom prst="rect">
                <a:avLst/>
              </a:prstGeom>
              <a:solidFill>
                <a:srgbClr val="84DDFD"/>
              </a:solidFill>
              <a:ln w="25400" cap="flat">
                <a:solidFill>
                  <a:srgbClr val="84DDFD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74" name="Rectangle 12"/>
              <p:cNvSpPr>
                <a:spLocks/>
              </p:cNvSpPr>
              <p:nvPr/>
            </p:nvSpPr>
            <p:spPr bwMode="auto">
              <a:xfrm>
                <a:off x="4133182" y="1796779"/>
                <a:ext cx="1911957" cy="128235"/>
              </a:xfrm>
              <a:prstGeom prst="rect">
                <a:avLst/>
              </a:prstGeom>
              <a:solidFill>
                <a:srgbClr val="B3B3B3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75" name="Line 13"/>
              <p:cNvSpPr>
                <a:spLocks noChangeShapeType="1"/>
              </p:cNvSpPr>
              <p:nvPr/>
            </p:nvSpPr>
            <p:spPr bwMode="auto">
              <a:xfrm>
                <a:off x="4460912" y="1807465"/>
                <a:ext cx="144343" cy="117548"/>
              </a:xfrm>
              <a:prstGeom prst="line">
                <a:avLst/>
              </a:prstGeom>
              <a:solidFill>
                <a:srgbClr val="98B7FE"/>
              </a:solidFill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76" name="Line 14"/>
              <p:cNvSpPr>
                <a:spLocks noChangeShapeType="1"/>
              </p:cNvSpPr>
              <p:nvPr/>
            </p:nvSpPr>
            <p:spPr bwMode="auto">
              <a:xfrm>
                <a:off x="4559113" y="1807465"/>
                <a:ext cx="144343" cy="117548"/>
              </a:xfrm>
              <a:prstGeom prst="line">
                <a:avLst/>
              </a:prstGeom>
              <a:solidFill>
                <a:srgbClr val="98B7FE"/>
              </a:solidFill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77" name="Line 15"/>
              <p:cNvSpPr>
                <a:spLocks noChangeShapeType="1"/>
              </p:cNvSpPr>
              <p:nvPr/>
            </p:nvSpPr>
            <p:spPr bwMode="auto">
              <a:xfrm>
                <a:off x="4653764" y="1807465"/>
                <a:ext cx="144343" cy="117548"/>
              </a:xfrm>
              <a:prstGeom prst="line">
                <a:avLst/>
              </a:prstGeom>
              <a:solidFill>
                <a:srgbClr val="98B7FE"/>
              </a:solidFill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78" name="Line 16"/>
              <p:cNvSpPr>
                <a:spLocks noChangeShapeType="1"/>
              </p:cNvSpPr>
              <p:nvPr/>
            </p:nvSpPr>
            <p:spPr bwMode="auto">
              <a:xfrm>
                <a:off x="4748416" y="1807465"/>
                <a:ext cx="144343" cy="117548"/>
              </a:xfrm>
              <a:prstGeom prst="line">
                <a:avLst/>
              </a:prstGeom>
              <a:solidFill>
                <a:srgbClr val="98B7FE"/>
              </a:solidFill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79" name="Line 17"/>
              <p:cNvSpPr>
                <a:spLocks noChangeShapeType="1"/>
              </p:cNvSpPr>
              <p:nvPr/>
            </p:nvSpPr>
            <p:spPr bwMode="auto">
              <a:xfrm>
                <a:off x="4843067" y="1807465"/>
                <a:ext cx="144343" cy="117548"/>
              </a:xfrm>
              <a:prstGeom prst="line">
                <a:avLst/>
              </a:prstGeom>
              <a:solidFill>
                <a:srgbClr val="98B7FE"/>
              </a:solidFill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80" name="Line 18"/>
              <p:cNvSpPr>
                <a:spLocks noChangeShapeType="1"/>
              </p:cNvSpPr>
              <p:nvPr/>
            </p:nvSpPr>
            <p:spPr bwMode="auto">
              <a:xfrm>
                <a:off x="4937718" y="1807465"/>
                <a:ext cx="144343" cy="117548"/>
              </a:xfrm>
              <a:prstGeom prst="line">
                <a:avLst/>
              </a:prstGeom>
              <a:solidFill>
                <a:srgbClr val="98B7FE"/>
              </a:solidFill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81" name="Line 19"/>
              <p:cNvSpPr>
                <a:spLocks noChangeShapeType="1"/>
              </p:cNvSpPr>
              <p:nvPr/>
            </p:nvSpPr>
            <p:spPr bwMode="auto">
              <a:xfrm>
                <a:off x="5032369" y="1807465"/>
                <a:ext cx="144343" cy="117548"/>
              </a:xfrm>
              <a:prstGeom prst="line">
                <a:avLst/>
              </a:prstGeom>
              <a:solidFill>
                <a:srgbClr val="98B7FE"/>
              </a:solidFill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82" name="Line 20"/>
              <p:cNvSpPr>
                <a:spLocks noChangeShapeType="1"/>
              </p:cNvSpPr>
              <p:nvPr/>
            </p:nvSpPr>
            <p:spPr bwMode="auto">
              <a:xfrm>
                <a:off x="5127021" y="1807465"/>
                <a:ext cx="144343" cy="117548"/>
              </a:xfrm>
              <a:prstGeom prst="line">
                <a:avLst/>
              </a:prstGeom>
              <a:solidFill>
                <a:srgbClr val="98B7FE"/>
              </a:solidFill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84" name="Line 21"/>
              <p:cNvSpPr>
                <a:spLocks noChangeShapeType="1"/>
              </p:cNvSpPr>
              <p:nvPr/>
            </p:nvSpPr>
            <p:spPr bwMode="auto">
              <a:xfrm>
                <a:off x="5221672" y="1807465"/>
                <a:ext cx="144343" cy="117548"/>
              </a:xfrm>
              <a:prstGeom prst="line">
                <a:avLst/>
              </a:prstGeom>
              <a:solidFill>
                <a:srgbClr val="98B7FE"/>
              </a:solidFill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86" name="Line 22"/>
              <p:cNvSpPr>
                <a:spLocks noChangeShapeType="1"/>
              </p:cNvSpPr>
              <p:nvPr/>
            </p:nvSpPr>
            <p:spPr bwMode="auto">
              <a:xfrm>
                <a:off x="5316323" y="1807465"/>
                <a:ext cx="144343" cy="117548"/>
              </a:xfrm>
              <a:prstGeom prst="line">
                <a:avLst/>
              </a:prstGeom>
              <a:solidFill>
                <a:srgbClr val="98B7FE"/>
              </a:solidFill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87" name="Line 23"/>
              <p:cNvSpPr>
                <a:spLocks noChangeShapeType="1"/>
              </p:cNvSpPr>
              <p:nvPr/>
            </p:nvSpPr>
            <p:spPr bwMode="auto">
              <a:xfrm>
                <a:off x="5410975" y="1807465"/>
                <a:ext cx="144343" cy="117548"/>
              </a:xfrm>
              <a:prstGeom prst="line">
                <a:avLst/>
              </a:prstGeom>
              <a:solidFill>
                <a:srgbClr val="98B7FE"/>
              </a:solidFill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89" name="Line 24"/>
              <p:cNvSpPr>
                <a:spLocks noChangeShapeType="1"/>
              </p:cNvSpPr>
              <p:nvPr/>
            </p:nvSpPr>
            <p:spPr bwMode="auto">
              <a:xfrm>
                <a:off x="5505626" y="1807465"/>
                <a:ext cx="144343" cy="117548"/>
              </a:xfrm>
              <a:prstGeom prst="line">
                <a:avLst/>
              </a:prstGeom>
              <a:solidFill>
                <a:srgbClr val="98B7FE"/>
              </a:solidFill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90" name="Line 25"/>
              <p:cNvSpPr>
                <a:spLocks noChangeShapeType="1"/>
              </p:cNvSpPr>
              <p:nvPr/>
            </p:nvSpPr>
            <p:spPr bwMode="auto">
              <a:xfrm>
                <a:off x="5600277" y="1807465"/>
                <a:ext cx="144343" cy="117548"/>
              </a:xfrm>
              <a:prstGeom prst="line">
                <a:avLst/>
              </a:prstGeom>
              <a:solidFill>
                <a:srgbClr val="98B7FE"/>
              </a:solidFill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92" name="Line 26"/>
              <p:cNvSpPr>
                <a:spLocks noChangeShapeType="1"/>
              </p:cNvSpPr>
              <p:nvPr/>
            </p:nvSpPr>
            <p:spPr bwMode="auto">
              <a:xfrm>
                <a:off x="5694928" y="1807465"/>
                <a:ext cx="144343" cy="117548"/>
              </a:xfrm>
              <a:prstGeom prst="line">
                <a:avLst/>
              </a:prstGeom>
              <a:solidFill>
                <a:srgbClr val="98B7FE"/>
              </a:solidFill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94" name="Line 27"/>
              <p:cNvSpPr>
                <a:spLocks noChangeShapeType="1"/>
              </p:cNvSpPr>
              <p:nvPr/>
            </p:nvSpPr>
            <p:spPr bwMode="auto">
              <a:xfrm>
                <a:off x="5789580" y="1807465"/>
                <a:ext cx="144343" cy="117548"/>
              </a:xfrm>
              <a:prstGeom prst="line">
                <a:avLst/>
              </a:prstGeom>
              <a:solidFill>
                <a:srgbClr val="98B7FE"/>
              </a:solidFill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95" name="Line 28"/>
              <p:cNvSpPr>
                <a:spLocks noChangeShapeType="1"/>
              </p:cNvSpPr>
              <p:nvPr/>
            </p:nvSpPr>
            <p:spPr bwMode="auto">
              <a:xfrm>
                <a:off x="4369809" y="1807465"/>
                <a:ext cx="144343" cy="117548"/>
              </a:xfrm>
              <a:prstGeom prst="line">
                <a:avLst/>
              </a:prstGeom>
              <a:solidFill>
                <a:srgbClr val="98B7FE"/>
              </a:solidFill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96" name="Line 29"/>
              <p:cNvSpPr>
                <a:spLocks noChangeShapeType="1"/>
              </p:cNvSpPr>
              <p:nvPr/>
            </p:nvSpPr>
            <p:spPr bwMode="auto">
              <a:xfrm>
                <a:off x="4294088" y="1818151"/>
                <a:ext cx="144343" cy="117548"/>
              </a:xfrm>
              <a:prstGeom prst="line">
                <a:avLst/>
              </a:prstGeom>
              <a:solidFill>
                <a:srgbClr val="98B7FE"/>
              </a:solidFill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98" name="Rectangle 30"/>
              <p:cNvSpPr>
                <a:spLocks/>
              </p:cNvSpPr>
              <p:nvPr/>
            </p:nvSpPr>
            <p:spPr bwMode="auto">
              <a:xfrm flipH="1">
                <a:off x="4133182" y="1999818"/>
                <a:ext cx="1911957" cy="128235"/>
              </a:xfrm>
              <a:prstGeom prst="rect">
                <a:avLst/>
              </a:prstGeom>
              <a:solidFill>
                <a:srgbClr val="CDCDCD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00" name="Line 31"/>
              <p:cNvSpPr>
                <a:spLocks noChangeShapeType="1"/>
              </p:cNvSpPr>
              <p:nvPr/>
            </p:nvSpPr>
            <p:spPr bwMode="auto">
              <a:xfrm flipH="1">
                <a:off x="5571882" y="1999818"/>
                <a:ext cx="144343" cy="117548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02" name="Line 32"/>
              <p:cNvSpPr>
                <a:spLocks noChangeShapeType="1"/>
              </p:cNvSpPr>
              <p:nvPr/>
            </p:nvSpPr>
            <p:spPr bwMode="auto">
              <a:xfrm flipH="1">
                <a:off x="5473681" y="1999818"/>
                <a:ext cx="145526" cy="117548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03" name="Line 33"/>
              <p:cNvSpPr>
                <a:spLocks noChangeShapeType="1"/>
              </p:cNvSpPr>
              <p:nvPr/>
            </p:nvSpPr>
            <p:spPr bwMode="auto">
              <a:xfrm flipH="1">
                <a:off x="5379030" y="1999818"/>
                <a:ext cx="145526" cy="117548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04" name="Line 34"/>
              <p:cNvSpPr>
                <a:spLocks noChangeShapeType="1"/>
              </p:cNvSpPr>
              <p:nvPr/>
            </p:nvSpPr>
            <p:spPr bwMode="auto">
              <a:xfrm flipH="1">
                <a:off x="5284379" y="1999818"/>
                <a:ext cx="145526" cy="117548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05" name="Line 35"/>
              <p:cNvSpPr>
                <a:spLocks noChangeShapeType="1"/>
              </p:cNvSpPr>
              <p:nvPr/>
            </p:nvSpPr>
            <p:spPr bwMode="auto">
              <a:xfrm flipH="1">
                <a:off x="5189727" y="1999818"/>
                <a:ext cx="145526" cy="117548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06" name="Line 36"/>
              <p:cNvSpPr>
                <a:spLocks noChangeShapeType="1"/>
              </p:cNvSpPr>
              <p:nvPr/>
            </p:nvSpPr>
            <p:spPr bwMode="auto">
              <a:xfrm flipH="1">
                <a:off x="5095076" y="1999818"/>
                <a:ext cx="145526" cy="117548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07" name="Line 37"/>
              <p:cNvSpPr>
                <a:spLocks noChangeShapeType="1"/>
              </p:cNvSpPr>
              <p:nvPr/>
            </p:nvSpPr>
            <p:spPr bwMode="auto">
              <a:xfrm flipH="1">
                <a:off x="5000425" y="1999818"/>
                <a:ext cx="145526" cy="117548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14" name="Line 38"/>
              <p:cNvSpPr>
                <a:spLocks noChangeShapeType="1"/>
              </p:cNvSpPr>
              <p:nvPr/>
            </p:nvSpPr>
            <p:spPr bwMode="auto">
              <a:xfrm flipH="1">
                <a:off x="4905773" y="1999818"/>
                <a:ext cx="145526" cy="117548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20" name="Line 39"/>
              <p:cNvSpPr>
                <a:spLocks noChangeShapeType="1"/>
              </p:cNvSpPr>
              <p:nvPr/>
            </p:nvSpPr>
            <p:spPr bwMode="auto">
              <a:xfrm flipH="1">
                <a:off x="4811122" y="1999818"/>
                <a:ext cx="145526" cy="117548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21" name="Line 40"/>
              <p:cNvSpPr>
                <a:spLocks noChangeShapeType="1"/>
              </p:cNvSpPr>
              <p:nvPr/>
            </p:nvSpPr>
            <p:spPr bwMode="auto">
              <a:xfrm flipH="1">
                <a:off x="4716471" y="1999818"/>
                <a:ext cx="145526" cy="117548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22" name="Line 41"/>
              <p:cNvSpPr>
                <a:spLocks noChangeShapeType="1"/>
              </p:cNvSpPr>
              <p:nvPr/>
            </p:nvSpPr>
            <p:spPr bwMode="auto">
              <a:xfrm flipH="1">
                <a:off x="4621820" y="1999818"/>
                <a:ext cx="145526" cy="117548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23" name="Line 42"/>
              <p:cNvSpPr>
                <a:spLocks noChangeShapeType="1"/>
              </p:cNvSpPr>
              <p:nvPr/>
            </p:nvSpPr>
            <p:spPr bwMode="auto">
              <a:xfrm flipH="1">
                <a:off x="4527168" y="1999818"/>
                <a:ext cx="145526" cy="117548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24" name="Line 43"/>
              <p:cNvSpPr>
                <a:spLocks noChangeShapeType="1"/>
              </p:cNvSpPr>
              <p:nvPr/>
            </p:nvSpPr>
            <p:spPr bwMode="auto">
              <a:xfrm flipH="1">
                <a:off x="4432517" y="1999818"/>
                <a:ext cx="145526" cy="117548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25" name="Line 44"/>
              <p:cNvSpPr>
                <a:spLocks noChangeShapeType="1"/>
              </p:cNvSpPr>
              <p:nvPr/>
            </p:nvSpPr>
            <p:spPr bwMode="auto">
              <a:xfrm flipH="1">
                <a:off x="4337866" y="1999818"/>
                <a:ext cx="145526" cy="117548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28" name="Line 45"/>
              <p:cNvSpPr>
                <a:spLocks noChangeShapeType="1"/>
              </p:cNvSpPr>
              <p:nvPr/>
            </p:nvSpPr>
            <p:spPr bwMode="auto">
              <a:xfrm flipH="1">
                <a:off x="4243214" y="1999818"/>
                <a:ext cx="145526" cy="117548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29" name="Line 46"/>
              <p:cNvSpPr>
                <a:spLocks noChangeShapeType="1"/>
              </p:cNvSpPr>
              <p:nvPr/>
            </p:nvSpPr>
            <p:spPr bwMode="auto">
              <a:xfrm flipH="1">
                <a:off x="5662984" y="1999818"/>
                <a:ext cx="145526" cy="117548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30" name="Line 47"/>
              <p:cNvSpPr>
                <a:spLocks noChangeShapeType="1"/>
              </p:cNvSpPr>
              <p:nvPr/>
            </p:nvSpPr>
            <p:spPr bwMode="auto">
              <a:xfrm flipH="1">
                <a:off x="5738705" y="2010504"/>
                <a:ext cx="145526" cy="117548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32" name="Rectangle 49"/>
              <p:cNvSpPr>
                <a:spLocks/>
              </p:cNvSpPr>
              <p:nvPr/>
            </p:nvSpPr>
            <p:spPr bwMode="auto">
              <a:xfrm>
                <a:off x="4000495" y="2614642"/>
                <a:ext cx="2143141" cy="69096"/>
              </a:xfrm>
              <a:prstGeom prst="rect">
                <a:avLst/>
              </a:pr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33" name="Line 50"/>
              <p:cNvSpPr>
                <a:spLocks noChangeShapeType="1"/>
              </p:cNvSpPr>
              <p:nvPr/>
            </p:nvSpPr>
            <p:spPr bwMode="auto">
              <a:xfrm rot="10800000">
                <a:off x="4131998" y="1796779"/>
                <a:ext cx="0" cy="833528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34" name="Line 51"/>
              <p:cNvSpPr>
                <a:spLocks noChangeShapeType="1"/>
              </p:cNvSpPr>
              <p:nvPr/>
            </p:nvSpPr>
            <p:spPr bwMode="auto">
              <a:xfrm rot="10800000">
                <a:off x="6043955" y="1818151"/>
                <a:ext cx="1182" cy="833528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38" name="Line 55"/>
              <p:cNvSpPr>
                <a:spLocks noChangeShapeType="1"/>
              </p:cNvSpPr>
              <p:nvPr/>
            </p:nvSpPr>
            <p:spPr bwMode="auto">
              <a:xfrm rot="10800000" flipH="1">
                <a:off x="5786446" y="2404560"/>
                <a:ext cx="3134" cy="452936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39" name="Line 56"/>
              <p:cNvSpPr>
                <a:spLocks noChangeShapeType="1"/>
              </p:cNvSpPr>
              <p:nvPr/>
            </p:nvSpPr>
            <p:spPr bwMode="auto">
              <a:xfrm>
                <a:off x="4179324" y="2428868"/>
                <a:ext cx="434213" cy="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40" name="Line 57"/>
              <p:cNvSpPr>
                <a:spLocks noChangeShapeType="1"/>
              </p:cNvSpPr>
              <p:nvPr/>
            </p:nvSpPr>
            <p:spPr bwMode="auto">
              <a:xfrm>
                <a:off x="4675061" y="2425933"/>
                <a:ext cx="392803" cy="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41" name="Line 58"/>
              <p:cNvSpPr>
                <a:spLocks noChangeShapeType="1"/>
              </p:cNvSpPr>
              <p:nvPr/>
            </p:nvSpPr>
            <p:spPr bwMode="auto">
              <a:xfrm>
                <a:off x="5136485" y="2405895"/>
                <a:ext cx="392803" cy="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42" name="Line 59"/>
              <p:cNvSpPr>
                <a:spLocks noChangeShapeType="1"/>
              </p:cNvSpPr>
              <p:nvPr/>
            </p:nvSpPr>
            <p:spPr bwMode="auto">
              <a:xfrm>
                <a:off x="5600277" y="2416582"/>
                <a:ext cx="392803" cy="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cxnSp>
            <p:nvCxnSpPr>
              <p:cNvPr id="144" name="直線コネクタ 143"/>
              <p:cNvCxnSpPr/>
              <p:nvPr/>
            </p:nvCxnSpPr>
            <p:spPr>
              <a:xfrm>
                <a:off x="4148299" y="1439964"/>
                <a:ext cx="1847534" cy="0"/>
              </a:xfrm>
              <a:prstGeom prst="line">
                <a:avLst/>
              </a:prstGeom>
              <a:ln w="444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Rectangle 8"/>
              <p:cNvSpPr>
                <a:spLocks/>
              </p:cNvSpPr>
              <p:nvPr/>
            </p:nvSpPr>
            <p:spPr bwMode="auto">
              <a:xfrm rot="21000000">
                <a:off x="6032888" y="1375083"/>
                <a:ext cx="56623" cy="343122"/>
              </a:xfrm>
              <a:prstGeom prst="rect">
                <a:avLst/>
              </a:pr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58" name="Rectangle 7"/>
              <p:cNvSpPr>
                <a:spLocks/>
              </p:cNvSpPr>
              <p:nvPr/>
            </p:nvSpPr>
            <p:spPr bwMode="auto">
              <a:xfrm rot="600000">
                <a:off x="4038574" y="1382687"/>
                <a:ext cx="56781" cy="323967"/>
              </a:xfrm>
              <a:prstGeom prst="rect">
                <a:avLst/>
              </a:pr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48" name="Line 55"/>
              <p:cNvSpPr>
                <a:spLocks noChangeShapeType="1"/>
              </p:cNvSpPr>
              <p:nvPr/>
            </p:nvSpPr>
            <p:spPr bwMode="auto">
              <a:xfrm rot="10800000" flipH="1">
                <a:off x="5354684" y="2404559"/>
                <a:ext cx="3134" cy="452936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49" name="Line 55"/>
              <p:cNvSpPr>
                <a:spLocks noChangeShapeType="1"/>
              </p:cNvSpPr>
              <p:nvPr/>
            </p:nvSpPr>
            <p:spPr bwMode="auto">
              <a:xfrm rot="10800000" flipH="1">
                <a:off x="4857752" y="2404559"/>
                <a:ext cx="3134" cy="452936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50" name="Line 55"/>
              <p:cNvSpPr>
                <a:spLocks noChangeShapeType="1"/>
              </p:cNvSpPr>
              <p:nvPr/>
            </p:nvSpPr>
            <p:spPr bwMode="auto">
              <a:xfrm rot="10800000" flipH="1">
                <a:off x="4357686" y="2404559"/>
                <a:ext cx="3134" cy="452936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</p:grpSp>
        <p:cxnSp>
          <p:nvCxnSpPr>
            <p:cNvPr id="153" name="直線矢印コネクタ 152"/>
            <p:cNvCxnSpPr/>
            <p:nvPr/>
          </p:nvCxnSpPr>
          <p:spPr>
            <a:xfrm rot="5400000">
              <a:off x="5178429" y="1177909"/>
              <a:ext cx="357190" cy="1588"/>
            </a:xfrm>
            <a:prstGeom prst="straightConnector1">
              <a:avLst/>
            </a:prstGeom>
            <a:ln w="38100">
              <a:solidFill>
                <a:srgbClr val="107E2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矢印コネクタ 153"/>
            <p:cNvCxnSpPr/>
            <p:nvPr/>
          </p:nvCxnSpPr>
          <p:spPr>
            <a:xfrm rot="5400000">
              <a:off x="5180017" y="1606537"/>
              <a:ext cx="35719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線矢印コネクタ 155"/>
            <p:cNvCxnSpPr/>
            <p:nvPr/>
          </p:nvCxnSpPr>
          <p:spPr>
            <a:xfrm rot="5400000">
              <a:off x="5108579" y="2106603"/>
              <a:ext cx="500066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線矢印コネクタ 157"/>
            <p:cNvCxnSpPr/>
            <p:nvPr/>
          </p:nvCxnSpPr>
          <p:spPr>
            <a:xfrm rot="5400000">
              <a:off x="4980699" y="2043142"/>
              <a:ext cx="548531" cy="8004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線矢印コネクタ 159"/>
            <p:cNvCxnSpPr/>
            <p:nvPr/>
          </p:nvCxnSpPr>
          <p:spPr>
            <a:xfrm rot="16200000" flipH="1">
              <a:off x="5214942" y="2071678"/>
              <a:ext cx="500066" cy="7143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テキスト ボックス 161"/>
            <p:cNvSpPr txBox="1"/>
            <p:nvPr/>
          </p:nvSpPr>
          <p:spPr>
            <a:xfrm>
              <a:off x="4429124" y="916528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 smtClean="0">
                  <a:solidFill>
                    <a:srgbClr val="107E2A"/>
                  </a:solidFill>
                </a:rPr>
                <a:t>入射光</a:t>
              </a:r>
              <a:endParaRPr kumimoji="1" lang="ja-JP" altLang="en-US" b="1" dirty="0">
                <a:solidFill>
                  <a:srgbClr val="107E2A"/>
                </a:solidFill>
              </a:endParaRPr>
            </a:p>
          </p:txBody>
        </p:sp>
        <p:sp>
          <p:nvSpPr>
            <p:cNvPr id="163" name="テキスト ボックス 162"/>
            <p:cNvSpPr txBox="1"/>
            <p:nvPr/>
          </p:nvSpPr>
          <p:spPr>
            <a:xfrm>
              <a:off x="4286248" y="1416594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 smtClean="0">
                  <a:solidFill>
                    <a:srgbClr val="FF0000"/>
                  </a:solidFill>
                </a:rPr>
                <a:t>光電子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71" name="直線コネクタ 170"/>
          <p:cNvCxnSpPr/>
          <p:nvPr/>
        </p:nvCxnSpPr>
        <p:spPr>
          <a:xfrm flipV="1">
            <a:off x="6093594" y="1285860"/>
            <a:ext cx="692984" cy="5793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コネクタ 171"/>
          <p:cNvCxnSpPr/>
          <p:nvPr/>
        </p:nvCxnSpPr>
        <p:spPr>
          <a:xfrm>
            <a:off x="6072198" y="2000240"/>
            <a:ext cx="714380" cy="6429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テキスト ボックス 177"/>
          <p:cNvSpPr txBox="1"/>
          <p:nvPr/>
        </p:nvSpPr>
        <p:spPr>
          <a:xfrm>
            <a:off x="5445216" y="299695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アノード</a:t>
            </a:r>
            <a:endParaRPr kumimoji="1" lang="ja-JP" altLang="en-US" b="1" dirty="0"/>
          </a:p>
        </p:txBody>
      </p:sp>
      <p:sp>
        <p:nvSpPr>
          <p:cNvPr id="179" name="テキスト ボックス 178"/>
          <p:cNvSpPr txBox="1"/>
          <p:nvPr/>
        </p:nvSpPr>
        <p:spPr>
          <a:xfrm>
            <a:off x="3714744" y="220241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MCP</a:t>
            </a:r>
            <a:endParaRPr kumimoji="1" lang="ja-JP" altLang="en-US" b="1" dirty="0"/>
          </a:p>
        </p:txBody>
      </p:sp>
      <p:sp>
        <p:nvSpPr>
          <p:cNvPr id="180" name="テキスト ボックス 179"/>
          <p:cNvSpPr txBox="1"/>
          <p:nvPr/>
        </p:nvSpPr>
        <p:spPr>
          <a:xfrm>
            <a:off x="5500694" y="107154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光電面</a:t>
            </a:r>
            <a:endParaRPr kumimoji="1" lang="ja-JP" altLang="en-US" b="1" dirty="0"/>
          </a:p>
        </p:txBody>
      </p:sp>
      <p:cxnSp>
        <p:nvCxnSpPr>
          <p:cNvPr id="99" name="直線コネクタ 98"/>
          <p:cNvCxnSpPr/>
          <p:nvPr/>
        </p:nvCxnSpPr>
        <p:spPr>
          <a:xfrm>
            <a:off x="7715272" y="1428736"/>
            <a:ext cx="57150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>
            <a:off x="7715272" y="1500174"/>
            <a:ext cx="57150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テキスト ボックス 115"/>
          <p:cNvSpPr txBox="1"/>
          <p:nvPr/>
        </p:nvSpPr>
        <p:spPr>
          <a:xfrm>
            <a:off x="8143900" y="105940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~10μm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93" name="直線矢印コネクタ 92"/>
          <p:cNvCxnSpPr/>
          <p:nvPr/>
        </p:nvCxnSpPr>
        <p:spPr>
          <a:xfrm rot="5400000">
            <a:off x="8250262" y="1463661"/>
            <a:ext cx="214314" cy="1588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テキスト ボックス 34"/>
          <p:cNvSpPr txBox="1"/>
          <p:nvPr/>
        </p:nvSpPr>
        <p:spPr>
          <a:xfrm>
            <a:off x="-32" y="928670"/>
            <a:ext cx="864399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□</a:t>
            </a:r>
            <a:r>
              <a:rPr kumimoji="1" lang="ja-JP" altLang="en-US" sz="2800" b="1" dirty="0" smtClean="0"/>
              <a:t>残っていた</a:t>
            </a:r>
            <a:r>
              <a:rPr lang="ja-JP" altLang="en-US" sz="2800" b="1" dirty="0" smtClean="0"/>
              <a:t>課題</a:t>
            </a:r>
            <a:endParaRPr kumimoji="1" lang="en-US" altLang="ja-JP" sz="2800" b="1" dirty="0" smtClean="0"/>
          </a:p>
          <a:p>
            <a:r>
              <a:rPr kumimoji="1" lang="ja-JP" altLang="en-US" sz="2800" b="1" dirty="0" smtClean="0">
                <a:solidFill>
                  <a:srgbClr val="FF0000"/>
                </a:solidFill>
              </a:rPr>
              <a:t>　　寿命問題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　　</a:t>
            </a:r>
            <a:r>
              <a:rPr lang="ja-JP" altLang="en-US" sz="2400" dirty="0" smtClean="0"/>
              <a:t>：　照射した光子数に対して</a:t>
            </a:r>
            <a:r>
              <a:rPr lang="en-US" altLang="ja-JP" sz="2400" dirty="0" smtClean="0"/>
              <a:t>Q.E</a:t>
            </a:r>
            <a:r>
              <a:rPr lang="ja-JP" altLang="en-US" sz="2400" dirty="0" smtClean="0"/>
              <a:t>が低下する</a:t>
            </a:r>
            <a:endParaRPr lang="en-US" altLang="ja-JP" sz="2400" dirty="0" smtClean="0"/>
          </a:p>
          <a:p>
            <a:endParaRPr lang="en-US" altLang="ja-JP" sz="1000" dirty="0" smtClean="0"/>
          </a:p>
          <a:p>
            <a:r>
              <a:rPr lang="ja-JP" altLang="en-US" sz="2000" dirty="0" smtClean="0"/>
              <a:t>　　</a:t>
            </a:r>
            <a:endParaRPr lang="en-US" altLang="ja-JP" sz="2000" dirty="0" smtClean="0"/>
          </a:p>
          <a:p>
            <a:endParaRPr kumimoji="1" lang="en-US" altLang="ja-JP" sz="1200" dirty="0" smtClean="0"/>
          </a:p>
          <a:p>
            <a:r>
              <a:rPr kumimoji="1" lang="ja-JP" altLang="en-US" sz="2800" dirty="0" smtClean="0"/>
              <a:t> </a:t>
            </a:r>
            <a:endParaRPr kumimoji="1" lang="en-US" altLang="ja-JP" sz="2800" dirty="0" smtClean="0"/>
          </a:p>
          <a:p>
            <a:endParaRPr lang="en-US" altLang="ja-JP" sz="2800" dirty="0" smtClean="0"/>
          </a:p>
          <a:p>
            <a:endParaRPr kumimoji="1" lang="en-US" altLang="ja-JP" sz="2800" dirty="0" smtClean="0"/>
          </a:p>
          <a:p>
            <a:endParaRPr kumimoji="1" lang="en-US" altLang="ja-JP" sz="2800" dirty="0" smtClean="0"/>
          </a:p>
          <a:p>
            <a:endParaRPr kumimoji="1" lang="en-US" altLang="ja-JP" sz="400" dirty="0" smtClean="0"/>
          </a:p>
          <a:p>
            <a:r>
              <a:rPr kumimoji="1" lang="ja-JP" altLang="en-US" sz="2800" dirty="0" smtClean="0"/>
              <a:t>  □</a:t>
            </a:r>
            <a:r>
              <a:rPr kumimoji="1" lang="ja-JP" altLang="en-US" sz="2800" b="1" dirty="0" smtClean="0"/>
              <a:t>劣化</a:t>
            </a:r>
            <a:r>
              <a:rPr lang="ja-JP" altLang="en-US" sz="2800" b="1" dirty="0" smtClean="0"/>
              <a:t>の一般的要因</a:t>
            </a:r>
            <a:endParaRPr kumimoji="1" lang="en-US" altLang="ja-JP" sz="2800" b="1" dirty="0" smtClean="0"/>
          </a:p>
          <a:p>
            <a:r>
              <a:rPr lang="ja-JP" altLang="en-US" sz="2800" b="1" dirty="0" smtClean="0"/>
              <a:t>      </a:t>
            </a:r>
            <a:r>
              <a:rPr kumimoji="1" lang="ja-JP" altLang="en-US" sz="2800" b="1" dirty="0" smtClean="0">
                <a:solidFill>
                  <a:srgbClr val="F75A03"/>
                </a:solidFill>
              </a:rPr>
              <a:t>イオンフィードバック</a:t>
            </a:r>
            <a:endParaRPr kumimoji="1" lang="en-US" altLang="ja-JP" sz="2400" dirty="0" smtClean="0">
              <a:solidFill>
                <a:srgbClr val="F75A03"/>
              </a:solidFill>
            </a:endParaRPr>
          </a:p>
          <a:p>
            <a:r>
              <a:rPr lang="ja-JP" altLang="en-US" sz="2000" dirty="0" smtClean="0"/>
              <a:t>     </a:t>
            </a:r>
            <a:r>
              <a:rPr lang="ja-JP" altLang="en-US" sz="2400" dirty="0" smtClean="0"/>
              <a:t>電子増幅過程で</a:t>
            </a:r>
            <a:r>
              <a:rPr kumimoji="1" lang="ja-JP" altLang="en-US" sz="2400" dirty="0" smtClean="0"/>
              <a:t>叩き出され</a:t>
            </a:r>
            <a:r>
              <a:rPr lang="ja-JP" altLang="en-US" sz="2400" dirty="0" smtClean="0"/>
              <a:t>た</a:t>
            </a:r>
            <a:r>
              <a:rPr kumimoji="1" lang="ja-JP" altLang="en-US" sz="2400" dirty="0" smtClean="0"/>
              <a:t>陽イオン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    が</a:t>
            </a:r>
            <a:r>
              <a:rPr kumimoji="1" lang="ja-JP" altLang="en-US" sz="2400" dirty="0" smtClean="0"/>
              <a:t>光電面を攻撃する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     ⇒</a:t>
            </a:r>
            <a:r>
              <a:rPr lang="ja-JP" altLang="en-US" sz="2400" u="sng" dirty="0" smtClean="0"/>
              <a:t>対策として</a:t>
            </a:r>
            <a:r>
              <a:rPr lang="en-US" altLang="ja-JP" sz="2400" u="sng" dirty="0" smtClean="0"/>
              <a:t>Al</a:t>
            </a:r>
            <a:r>
              <a:rPr lang="ja-JP" altLang="en-US" sz="2400" u="sng" dirty="0" smtClean="0"/>
              <a:t>膜を蒸着</a:t>
            </a:r>
            <a:endParaRPr lang="en-US" altLang="ja-JP" sz="2400" u="sng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14612" y="201019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/>
              <a:t>MCP-PMT</a:t>
            </a:r>
            <a:r>
              <a:rPr lang="ja-JP" altLang="en-US" sz="3200" b="1" dirty="0" smtClean="0"/>
              <a:t>の寿命問題</a:t>
            </a:r>
            <a:endParaRPr lang="en-US" altLang="ja-JP" sz="3200" b="1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07812-3CC5-442C-8195-B8679237F5A8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原子核三者若手夏の学校</a:t>
            </a:r>
            <a:r>
              <a:rPr kumimoji="1" lang="en-US" altLang="ja-JP" smtClean="0"/>
              <a:t>2010</a:t>
            </a:r>
            <a:endParaRPr kumimoji="1" lang="ja-JP" altLang="en-US" dirty="0"/>
          </a:p>
        </p:txBody>
      </p:sp>
      <p:graphicFrame>
        <p:nvGraphicFramePr>
          <p:cNvPr id="8" name="Group 10"/>
          <p:cNvGraphicFramePr>
            <a:graphicFrameLocks noGrp="1"/>
          </p:cNvGraphicFramePr>
          <p:nvPr/>
        </p:nvGraphicFramePr>
        <p:xfrm>
          <a:off x="428596" y="2060848"/>
          <a:ext cx="8215371" cy="1249680"/>
        </p:xfrm>
        <a:graphic>
          <a:graphicData uri="http://schemas.openxmlformats.org/drawingml/2006/table">
            <a:tbl>
              <a:tblPr/>
              <a:tblGrid>
                <a:gridCol w="3452837"/>
                <a:gridCol w="2381267"/>
                <a:gridCol w="2381267"/>
              </a:tblGrid>
              <a:tr h="428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ja-JP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Gill Sans" charset="0"/>
                          <a:ea typeface="ＭＳ Ｐゴシック" charset="-128"/>
                          <a:sym typeface="Gill Sans" charset="0"/>
                        </a:rPr>
                        <a:t>光検出器への負荷の比較</a:t>
                      </a:r>
                      <a:endParaRPr kumimoji="0" lang="en-US" altLang="ja-JP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Gill Sans" charset="0"/>
                        <a:ea typeface="ＭＳ Ｐゴシック" charset="-128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-128"/>
                          <a:sym typeface="Gill Sans" charset="0"/>
                        </a:rPr>
                        <a:t>Belle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-128"/>
                          <a:sym typeface="Gill Sans" charset="0"/>
                        </a:rPr>
                        <a:t>Belle-Ⅱ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-128"/>
                          <a:sym typeface="Gill Sans" charset="0"/>
                        </a:rPr>
                        <a:t>ルミノシティ</a:t>
                      </a: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-128"/>
                          <a:sym typeface="Gill Sans" charset="0"/>
                        </a:rPr>
                        <a:t>( /cm</a:t>
                      </a:r>
                      <a:r>
                        <a:rPr kumimoji="0" lang="en-US" altLang="ja-JP" sz="1800" b="1" i="0" u="none" strike="noStrike" cap="none" normalizeH="0" baseline="3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-128"/>
                          <a:sym typeface="Gill Sans" charset="0"/>
                        </a:rPr>
                        <a:t>2</a:t>
                      </a: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-128"/>
                          <a:sym typeface="Gill Sans" charset="0"/>
                        </a:rPr>
                        <a:t>/s)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-128"/>
                          <a:sym typeface="Gill Sans" charset="0"/>
                        </a:rPr>
                        <a:t>~2×10</a:t>
                      </a:r>
                      <a:r>
                        <a:rPr kumimoji="0" lang="en-US" altLang="ja-JP" sz="2000" b="0" i="0" u="none" strike="noStrike" cap="none" normalizeH="0" baseline="3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-128"/>
                          <a:sym typeface="Gill Sans" charset="0"/>
                        </a:rPr>
                        <a:t>34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-128"/>
                          <a:sym typeface="Gill Sans" charset="0"/>
                        </a:rPr>
                        <a:t>~8×10</a:t>
                      </a:r>
                      <a:r>
                        <a:rPr kumimoji="0" lang="en-US" altLang="ja-JP" sz="2000" b="1" i="0" u="none" strike="noStrike" cap="none" normalizeH="0" baseline="3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-128"/>
                          <a:sym typeface="Gill Sans" charset="0"/>
                        </a:rPr>
                        <a:t>35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C6E04"/>
                          </a:solidFill>
                          <a:effectLst/>
                          <a:latin typeface="Gill Sans" charset="0"/>
                          <a:ea typeface="ＭＳ Ｐゴシック" charset="-128"/>
                          <a:sym typeface="Gill Sans" charset="0"/>
                        </a:rPr>
                        <a:t>検出光子数</a:t>
                      </a: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C6E04"/>
                          </a:solidFill>
                          <a:effectLst/>
                          <a:latin typeface="Gill Sans" charset="0"/>
                          <a:ea typeface="ＭＳ Ｐゴシック" charset="-128"/>
                          <a:sym typeface="Gill Sans" charset="0"/>
                        </a:rPr>
                        <a:t>(/cm</a:t>
                      </a:r>
                      <a:r>
                        <a:rPr kumimoji="0" lang="en-US" altLang="ja-JP" sz="1800" b="1" i="0" u="none" strike="noStrike" cap="none" normalizeH="0" baseline="32000" dirty="0" smtClean="0">
                          <a:ln>
                            <a:noFill/>
                          </a:ln>
                          <a:solidFill>
                            <a:srgbClr val="FC6E04"/>
                          </a:solidFill>
                          <a:effectLst/>
                          <a:latin typeface="Gill Sans" charset="0"/>
                          <a:ea typeface="ＭＳ Ｐゴシック" charset="-128"/>
                          <a:sym typeface="Gill Sans" charset="0"/>
                        </a:rPr>
                        <a:t>2</a:t>
                      </a: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C6E04"/>
                          </a:solidFill>
                          <a:effectLst/>
                          <a:latin typeface="Gill Sans" charset="0"/>
                          <a:ea typeface="ＭＳ Ｐゴシック" charset="-128"/>
                          <a:sym typeface="Gill Sans" charset="0"/>
                        </a:rPr>
                        <a:t>/s)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-128"/>
                          <a:sym typeface="Gill Sans" charset="0"/>
                        </a:rPr>
                        <a:t>3400</a:t>
                      </a:r>
                      <a:r>
                        <a:rPr kumimoji="0" lang="ja-JP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-128"/>
                          <a:sym typeface="Gill Sans" charset="0"/>
                        </a:rPr>
                        <a:t> 個</a:t>
                      </a:r>
                      <a:endParaRPr kumimoji="0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ＭＳ Ｐゴシック" charset="-128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-128"/>
                          <a:sym typeface="Gill Sans" charset="0"/>
                        </a:rPr>
                        <a:t>68000</a:t>
                      </a:r>
                      <a:r>
                        <a:rPr kumimoji="0" lang="ja-JP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-128"/>
                          <a:sym typeface="Gill Sans" charset="0"/>
                        </a:rPr>
                        <a:t> 個</a:t>
                      </a:r>
                      <a:endParaRPr kumimoji="0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ＭＳ Ｐゴシック" charset="-128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グループ化 58"/>
          <p:cNvGrpSpPr/>
          <p:nvPr/>
        </p:nvGrpSpPr>
        <p:grpSpPr>
          <a:xfrm>
            <a:off x="5429288" y="4214818"/>
            <a:ext cx="3786182" cy="2217967"/>
            <a:chOff x="5357818" y="4214818"/>
            <a:chExt cx="3786182" cy="2217967"/>
          </a:xfrm>
        </p:grpSpPr>
        <p:grpSp>
          <p:nvGrpSpPr>
            <p:cNvPr id="3" name="グループ化 48"/>
            <p:cNvGrpSpPr/>
            <p:nvPr/>
          </p:nvGrpSpPr>
          <p:grpSpPr>
            <a:xfrm>
              <a:off x="5357818" y="4214818"/>
              <a:ext cx="3000396" cy="2217967"/>
              <a:chOff x="5357818" y="4214818"/>
              <a:chExt cx="3000396" cy="2217967"/>
            </a:xfrm>
          </p:grpSpPr>
          <p:cxnSp>
            <p:nvCxnSpPr>
              <p:cNvPr id="93" name="直線コネクタ 92"/>
              <p:cNvCxnSpPr/>
              <p:nvPr/>
            </p:nvCxnSpPr>
            <p:spPr>
              <a:xfrm rot="5400000">
                <a:off x="5500694" y="5214950"/>
                <a:ext cx="1857388" cy="0"/>
              </a:xfrm>
              <a:prstGeom prst="line">
                <a:avLst/>
              </a:prstGeom>
              <a:ln w="57150">
                <a:solidFill>
                  <a:srgbClr val="FC6E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グループ化 90"/>
              <p:cNvGrpSpPr/>
              <p:nvPr/>
            </p:nvGrpSpPr>
            <p:grpSpPr>
              <a:xfrm>
                <a:off x="5357818" y="4214818"/>
                <a:ext cx="3000396" cy="2217967"/>
                <a:chOff x="5286380" y="4214818"/>
                <a:chExt cx="3000396" cy="2217967"/>
              </a:xfrm>
            </p:grpSpPr>
            <p:cxnSp>
              <p:nvCxnSpPr>
                <p:cNvPr id="15" name="直線コネクタ 14"/>
                <p:cNvCxnSpPr/>
                <p:nvPr/>
              </p:nvCxnSpPr>
              <p:spPr>
                <a:xfrm rot="5400000">
                  <a:off x="6036479" y="4607727"/>
                  <a:ext cx="642942" cy="0"/>
                </a:xfrm>
                <a:prstGeom prst="line">
                  <a:avLst/>
                </a:prstGeom>
                <a:ln w="19050" cap="flat">
                  <a:solidFill>
                    <a:schemeClr val="tx1"/>
                  </a:solidFill>
                  <a:beve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正方形/長方形 9"/>
                <p:cNvSpPr/>
                <p:nvPr/>
              </p:nvSpPr>
              <p:spPr>
                <a:xfrm>
                  <a:off x="5429256" y="4214818"/>
                  <a:ext cx="214314" cy="192882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6" name="直線コネクタ 15"/>
                <p:cNvCxnSpPr/>
                <p:nvPr/>
              </p:nvCxnSpPr>
              <p:spPr>
                <a:xfrm rot="5400000">
                  <a:off x="6715140" y="4714884"/>
                  <a:ext cx="857256" cy="0"/>
                </a:xfrm>
                <a:prstGeom prst="line">
                  <a:avLst/>
                </a:prstGeom>
                <a:ln w="19050" cap="flat">
                  <a:solidFill>
                    <a:schemeClr val="tx1"/>
                  </a:solidFill>
                  <a:beve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線コネクタ 17"/>
                <p:cNvCxnSpPr/>
                <p:nvPr/>
              </p:nvCxnSpPr>
              <p:spPr>
                <a:xfrm rot="10800000">
                  <a:off x="6357950" y="4929200"/>
                  <a:ext cx="785818" cy="214313"/>
                </a:xfrm>
                <a:prstGeom prst="line">
                  <a:avLst/>
                </a:prstGeom>
                <a:ln w="19050" cap="flat">
                  <a:solidFill>
                    <a:schemeClr val="tx1"/>
                  </a:solidFill>
                  <a:beve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線コネクタ 26"/>
                <p:cNvCxnSpPr/>
                <p:nvPr/>
              </p:nvCxnSpPr>
              <p:spPr>
                <a:xfrm rot="5400000">
                  <a:off x="6858016" y="4714884"/>
                  <a:ext cx="857256" cy="0"/>
                </a:xfrm>
                <a:prstGeom prst="line">
                  <a:avLst/>
                </a:prstGeom>
                <a:ln w="19050" cap="flat">
                  <a:solidFill>
                    <a:schemeClr val="tx1"/>
                  </a:solidFill>
                  <a:beve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線コネクタ 27"/>
                <p:cNvCxnSpPr/>
                <p:nvPr/>
              </p:nvCxnSpPr>
              <p:spPr>
                <a:xfrm rot="5400000">
                  <a:off x="7750991" y="4607727"/>
                  <a:ext cx="642942" cy="0"/>
                </a:xfrm>
                <a:prstGeom prst="line">
                  <a:avLst/>
                </a:prstGeom>
                <a:ln w="19050" cap="flat">
                  <a:solidFill>
                    <a:schemeClr val="tx1"/>
                  </a:solidFill>
                  <a:beve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線コネクタ 28"/>
                <p:cNvCxnSpPr/>
                <p:nvPr/>
              </p:nvCxnSpPr>
              <p:spPr>
                <a:xfrm rot="10800000" flipV="1">
                  <a:off x="7286645" y="4929198"/>
                  <a:ext cx="785819" cy="214312"/>
                </a:xfrm>
                <a:prstGeom prst="line">
                  <a:avLst/>
                </a:prstGeom>
                <a:ln w="19050" cap="flat">
                  <a:solidFill>
                    <a:schemeClr val="tx1"/>
                  </a:solidFill>
                  <a:beve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線コネクタ 32"/>
                <p:cNvCxnSpPr/>
                <p:nvPr/>
              </p:nvCxnSpPr>
              <p:spPr>
                <a:xfrm rot="5400000">
                  <a:off x="5965041" y="5679297"/>
                  <a:ext cx="785818" cy="0"/>
                </a:xfrm>
                <a:prstGeom prst="line">
                  <a:avLst/>
                </a:prstGeom>
                <a:ln w="19050" cap="flat">
                  <a:solidFill>
                    <a:schemeClr val="tx1"/>
                  </a:solidFill>
                  <a:beve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線コネクタ 33"/>
                <p:cNvCxnSpPr/>
                <p:nvPr/>
              </p:nvCxnSpPr>
              <p:spPr>
                <a:xfrm rot="5400000">
                  <a:off x="6858016" y="5786454"/>
                  <a:ext cx="571504" cy="0"/>
                </a:xfrm>
                <a:prstGeom prst="line">
                  <a:avLst/>
                </a:prstGeom>
                <a:ln w="19050" cap="flat">
                  <a:solidFill>
                    <a:schemeClr val="tx1"/>
                  </a:solidFill>
                  <a:beve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線コネクタ 35"/>
                <p:cNvCxnSpPr/>
                <p:nvPr/>
              </p:nvCxnSpPr>
              <p:spPr>
                <a:xfrm rot="10800000">
                  <a:off x="6357952" y="5286388"/>
                  <a:ext cx="785817" cy="214315"/>
                </a:xfrm>
                <a:prstGeom prst="line">
                  <a:avLst/>
                </a:prstGeom>
                <a:ln w="19050" cap="flat">
                  <a:solidFill>
                    <a:schemeClr val="tx1"/>
                  </a:solidFill>
                  <a:beve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線コネクタ 36"/>
                <p:cNvCxnSpPr/>
                <p:nvPr/>
              </p:nvCxnSpPr>
              <p:spPr>
                <a:xfrm rot="5400000">
                  <a:off x="7679553" y="5679297"/>
                  <a:ext cx="785818" cy="0"/>
                </a:xfrm>
                <a:prstGeom prst="line">
                  <a:avLst/>
                </a:prstGeom>
                <a:ln w="19050" cap="flat">
                  <a:solidFill>
                    <a:schemeClr val="tx1"/>
                  </a:solidFill>
                  <a:beve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コネクタ 37"/>
                <p:cNvCxnSpPr/>
                <p:nvPr/>
              </p:nvCxnSpPr>
              <p:spPr>
                <a:xfrm rot="5400000">
                  <a:off x="7000892" y="5786454"/>
                  <a:ext cx="571504" cy="0"/>
                </a:xfrm>
                <a:prstGeom prst="line">
                  <a:avLst/>
                </a:prstGeom>
                <a:ln w="19050" cap="flat">
                  <a:solidFill>
                    <a:schemeClr val="tx1"/>
                  </a:solidFill>
                  <a:beve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コネクタ 38"/>
                <p:cNvCxnSpPr/>
                <p:nvPr/>
              </p:nvCxnSpPr>
              <p:spPr>
                <a:xfrm rot="10800000" flipV="1">
                  <a:off x="7286645" y="5286387"/>
                  <a:ext cx="785818" cy="214313"/>
                </a:xfrm>
                <a:prstGeom prst="line">
                  <a:avLst/>
                </a:prstGeom>
                <a:ln w="19050" cap="flat">
                  <a:solidFill>
                    <a:schemeClr val="tx1"/>
                  </a:solidFill>
                  <a:beve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円/楕円 47"/>
                <p:cNvSpPr/>
                <p:nvPr/>
              </p:nvSpPr>
              <p:spPr>
                <a:xfrm>
                  <a:off x="5715008" y="4929198"/>
                  <a:ext cx="142876" cy="14287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50" name="直線矢印コネクタ 49"/>
                <p:cNvCxnSpPr/>
                <p:nvPr/>
              </p:nvCxnSpPr>
              <p:spPr>
                <a:xfrm>
                  <a:off x="5857884" y="5000636"/>
                  <a:ext cx="357190" cy="1588"/>
                </a:xfrm>
                <a:prstGeom prst="straightConnector1">
                  <a:avLst/>
                </a:prstGeom>
                <a:ln w="19050"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右矢印 51"/>
                <p:cNvSpPr/>
                <p:nvPr/>
              </p:nvSpPr>
              <p:spPr>
                <a:xfrm>
                  <a:off x="5857884" y="4357694"/>
                  <a:ext cx="2143140" cy="285752"/>
                </a:xfrm>
                <a:prstGeom prst="rightArrow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scene3d>
                  <a:camera prst="orthographicFront">
                    <a:rot lat="0" lon="108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" name="テキスト ボックス 52"/>
                <p:cNvSpPr txBox="1"/>
                <p:nvPr/>
              </p:nvSpPr>
              <p:spPr>
                <a:xfrm>
                  <a:off x="7572396" y="4538971"/>
                  <a:ext cx="7143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400" b="1" dirty="0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E</a:t>
                  </a:r>
                </a:p>
              </p:txBody>
            </p:sp>
            <p:sp>
              <p:nvSpPr>
                <p:cNvPr id="54" name="テキスト ボックス 53"/>
                <p:cNvSpPr txBox="1"/>
                <p:nvPr/>
              </p:nvSpPr>
              <p:spPr>
                <a:xfrm>
                  <a:off x="6429388" y="5711627"/>
                  <a:ext cx="71434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b="1" dirty="0" smtClean="0"/>
                    <a:t>1st</a:t>
                  </a:r>
                  <a:endParaRPr kumimoji="1" lang="en-US" altLang="ja-JP" b="1" dirty="0" smtClean="0"/>
                </a:p>
                <a:p>
                  <a:r>
                    <a:rPr lang="en-US" altLang="ja-JP" b="1" dirty="0" smtClean="0"/>
                    <a:t>MCP</a:t>
                  </a:r>
                  <a:endParaRPr kumimoji="1" lang="ja-JP" altLang="en-US" b="1" dirty="0"/>
                </a:p>
              </p:txBody>
            </p:sp>
            <p:sp>
              <p:nvSpPr>
                <p:cNvPr id="55" name="テキスト ボックス 54"/>
                <p:cNvSpPr txBox="1"/>
                <p:nvPr/>
              </p:nvSpPr>
              <p:spPr>
                <a:xfrm>
                  <a:off x="7358114" y="5715016"/>
                  <a:ext cx="71434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b="1" dirty="0" smtClean="0"/>
                    <a:t>2nd</a:t>
                  </a:r>
                  <a:endParaRPr kumimoji="1" lang="en-US" altLang="ja-JP" b="1" dirty="0" smtClean="0"/>
                </a:p>
                <a:p>
                  <a:r>
                    <a:rPr lang="en-US" altLang="ja-JP" b="1" dirty="0" smtClean="0"/>
                    <a:t>MCP</a:t>
                  </a:r>
                  <a:endParaRPr kumimoji="1" lang="ja-JP" altLang="en-US" b="1" dirty="0"/>
                </a:p>
              </p:txBody>
            </p:sp>
            <p:sp>
              <p:nvSpPr>
                <p:cNvPr id="56" name="円/楕円 55"/>
                <p:cNvSpPr/>
                <p:nvPr/>
              </p:nvSpPr>
              <p:spPr>
                <a:xfrm>
                  <a:off x="6429388" y="5000636"/>
                  <a:ext cx="142876" cy="14287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57" name="直線矢印コネクタ 56"/>
                <p:cNvCxnSpPr/>
                <p:nvPr/>
              </p:nvCxnSpPr>
              <p:spPr>
                <a:xfrm>
                  <a:off x="6572264" y="5072074"/>
                  <a:ext cx="357190" cy="1588"/>
                </a:xfrm>
                <a:prstGeom prst="straightConnector1">
                  <a:avLst/>
                </a:prstGeom>
                <a:ln w="19050"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線矢印コネクタ 57"/>
                <p:cNvCxnSpPr/>
                <p:nvPr/>
              </p:nvCxnSpPr>
              <p:spPr>
                <a:xfrm rot="16200000" flipH="1">
                  <a:off x="6827060" y="5183993"/>
                  <a:ext cx="357189" cy="133352"/>
                </a:xfrm>
                <a:prstGeom prst="straightConnector1">
                  <a:avLst/>
                </a:prstGeom>
                <a:ln w="19050"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線矢印コネクタ 59"/>
                <p:cNvCxnSpPr/>
                <p:nvPr/>
              </p:nvCxnSpPr>
              <p:spPr>
                <a:xfrm rot="16200000" flipH="1">
                  <a:off x="6929455" y="5072075"/>
                  <a:ext cx="285752" cy="285750"/>
                </a:xfrm>
                <a:prstGeom prst="straightConnector1">
                  <a:avLst/>
                </a:prstGeom>
                <a:ln w="19050"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線矢印コネクタ 62"/>
                <p:cNvCxnSpPr/>
                <p:nvPr/>
              </p:nvCxnSpPr>
              <p:spPr>
                <a:xfrm rot="5400000">
                  <a:off x="6715140" y="5214950"/>
                  <a:ext cx="357190" cy="71438"/>
                </a:xfrm>
                <a:prstGeom prst="straightConnector1">
                  <a:avLst/>
                </a:prstGeom>
                <a:ln w="19050"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円/楕円 70"/>
                <p:cNvSpPr/>
                <p:nvPr/>
              </p:nvSpPr>
              <p:spPr>
                <a:xfrm>
                  <a:off x="6143636" y="5143512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72" name="直線矢印コネクタ 71"/>
                <p:cNvCxnSpPr/>
                <p:nvPr/>
              </p:nvCxnSpPr>
              <p:spPr>
                <a:xfrm rot="10800000">
                  <a:off x="5857885" y="5214950"/>
                  <a:ext cx="295276" cy="158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円/楕円 77"/>
                <p:cNvSpPr/>
                <p:nvPr/>
              </p:nvSpPr>
              <p:spPr>
                <a:xfrm>
                  <a:off x="7929585" y="5072074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79" name="直線矢印コネクタ 78"/>
                <p:cNvCxnSpPr/>
                <p:nvPr/>
              </p:nvCxnSpPr>
              <p:spPr>
                <a:xfrm rot="10800000">
                  <a:off x="7643834" y="5143512"/>
                  <a:ext cx="295276" cy="158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円/楕円 79"/>
                <p:cNvSpPr/>
                <p:nvPr/>
              </p:nvSpPr>
              <p:spPr>
                <a:xfrm>
                  <a:off x="7572396" y="5286388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81" name="直線矢印コネクタ 80"/>
                <p:cNvCxnSpPr/>
                <p:nvPr/>
              </p:nvCxnSpPr>
              <p:spPr>
                <a:xfrm rot="10800000">
                  <a:off x="7286645" y="5357826"/>
                  <a:ext cx="295276" cy="158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テキスト ボックス 81"/>
                <p:cNvSpPr txBox="1"/>
                <p:nvPr/>
              </p:nvSpPr>
              <p:spPr>
                <a:xfrm>
                  <a:off x="5643570" y="4866513"/>
                  <a:ext cx="32092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200" dirty="0" smtClean="0">
                      <a:solidFill>
                        <a:schemeClr val="bg1"/>
                      </a:solidFill>
                    </a:rPr>
                    <a:t>e</a:t>
                  </a:r>
                  <a:r>
                    <a:rPr kumimoji="1" lang="en-US" altLang="ja-JP" sz="1200" dirty="0" smtClean="0">
                      <a:solidFill>
                        <a:schemeClr val="bg1"/>
                      </a:solidFill>
                    </a:rPr>
                    <a:t>-</a:t>
                  </a:r>
                  <a:endParaRPr kumimoji="1" lang="ja-JP" altLang="en-US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" name="テキスト ボックス 82"/>
                <p:cNvSpPr txBox="1"/>
                <p:nvPr/>
              </p:nvSpPr>
              <p:spPr>
                <a:xfrm>
                  <a:off x="6357950" y="4929198"/>
                  <a:ext cx="32092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200" dirty="0" smtClean="0">
                      <a:solidFill>
                        <a:schemeClr val="bg1"/>
                      </a:solidFill>
                    </a:rPr>
                    <a:t>e</a:t>
                  </a:r>
                  <a:r>
                    <a:rPr kumimoji="1" lang="en-US" altLang="ja-JP" sz="1200" dirty="0" smtClean="0">
                      <a:solidFill>
                        <a:schemeClr val="bg1"/>
                      </a:solidFill>
                    </a:rPr>
                    <a:t>-</a:t>
                  </a:r>
                  <a:endParaRPr kumimoji="1" lang="ja-JP" altLang="en-US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" name="テキスト ボックス 83"/>
                <p:cNvSpPr txBox="1"/>
                <p:nvPr/>
              </p:nvSpPr>
              <p:spPr>
                <a:xfrm>
                  <a:off x="6072198" y="5081598"/>
                  <a:ext cx="27443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200" dirty="0" smtClean="0">
                      <a:solidFill>
                        <a:schemeClr val="bg1"/>
                      </a:solidFill>
                    </a:rPr>
                    <a:t>+</a:t>
                  </a:r>
                  <a:endParaRPr kumimoji="1" lang="ja-JP" altLang="en-US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" name="テキスト ボックス 84"/>
                <p:cNvSpPr txBox="1"/>
                <p:nvPr/>
              </p:nvSpPr>
              <p:spPr>
                <a:xfrm>
                  <a:off x="7500958" y="5214950"/>
                  <a:ext cx="27443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200" dirty="0" smtClean="0">
                      <a:solidFill>
                        <a:schemeClr val="bg1"/>
                      </a:solidFill>
                    </a:rPr>
                    <a:t>+</a:t>
                  </a:r>
                  <a:endParaRPr kumimoji="1" lang="ja-JP" altLang="en-US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" name="テキスト ボックス 85"/>
                <p:cNvSpPr txBox="1"/>
                <p:nvPr/>
              </p:nvSpPr>
              <p:spPr>
                <a:xfrm>
                  <a:off x="7869466" y="5000636"/>
                  <a:ext cx="27443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200" dirty="0" smtClean="0">
                      <a:solidFill>
                        <a:schemeClr val="bg1"/>
                      </a:solidFill>
                    </a:rPr>
                    <a:t>+</a:t>
                  </a:r>
                  <a:endParaRPr kumimoji="1" lang="ja-JP" altLang="en-US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" name="テキスト ボックス 86"/>
                <p:cNvSpPr txBox="1"/>
                <p:nvPr/>
              </p:nvSpPr>
              <p:spPr>
                <a:xfrm>
                  <a:off x="5286380" y="5786454"/>
                  <a:ext cx="1071570" cy="646331"/>
                </a:xfrm>
                <a:prstGeom prst="rect">
                  <a:avLst/>
                </a:prstGeom>
                <a:solidFill>
                  <a:schemeClr val="bg1">
                    <a:alpha val="61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/>
                    <a:t>Photo</a:t>
                  </a:r>
                </a:p>
                <a:p>
                  <a:r>
                    <a:rPr kumimoji="1" lang="en-US" altLang="ja-JP" dirty="0" smtClean="0"/>
                    <a:t>Cathode</a:t>
                  </a:r>
                  <a:endParaRPr kumimoji="1" lang="ja-JP" altLang="en-US" dirty="0"/>
                </a:p>
              </p:txBody>
            </p:sp>
            <p:cxnSp>
              <p:nvCxnSpPr>
                <p:cNvPr id="89" name="直線コネクタ 88"/>
                <p:cNvCxnSpPr/>
                <p:nvPr/>
              </p:nvCxnSpPr>
              <p:spPr>
                <a:xfrm rot="5400000">
                  <a:off x="4679159" y="5179231"/>
                  <a:ext cx="1928825" cy="3"/>
                </a:xfrm>
                <a:prstGeom prst="line">
                  <a:avLst/>
                </a:prstGeom>
                <a:ln w="25400">
                  <a:solidFill>
                    <a:srgbClr val="107E2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1" name="テキスト ボックス 50"/>
            <p:cNvSpPr txBox="1"/>
            <p:nvPr/>
          </p:nvSpPr>
          <p:spPr>
            <a:xfrm>
              <a:off x="8143900" y="5500702"/>
              <a:ext cx="10001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u="sng" dirty="0" smtClean="0">
                  <a:solidFill>
                    <a:schemeClr val="accent2">
                      <a:lumMod val="75000"/>
                    </a:schemeClr>
                  </a:solidFill>
                </a:rPr>
                <a:t>MCP</a:t>
              </a:r>
              <a:r>
                <a:rPr kumimoji="1" lang="ja-JP" altLang="en-US" sz="2000" b="1" u="sng" dirty="0" smtClean="0">
                  <a:solidFill>
                    <a:schemeClr val="accent2">
                      <a:lumMod val="75000"/>
                    </a:schemeClr>
                  </a:solidFill>
                </a:rPr>
                <a:t>断面図</a:t>
              </a:r>
              <a:endParaRPr kumimoji="1" lang="ja-JP" altLang="en-US" sz="2000" b="1" u="sng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9" name="テキスト ボックス 48"/>
          <p:cNvSpPr txBox="1"/>
          <p:nvPr/>
        </p:nvSpPr>
        <p:spPr>
          <a:xfrm>
            <a:off x="323528" y="350100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u="sng" dirty="0" smtClean="0">
                <a:latin typeface="+mn-ea"/>
                <a:ea typeface="+mn-ea"/>
              </a:rPr>
              <a:t>開発当初は　 一週間</a:t>
            </a:r>
            <a:r>
              <a:rPr kumimoji="1" lang="en-US" altLang="ja-JP" sz="2400" u="sng" dirty="0" smtClean="0">
                <a:latin typeface="+mn-ea"/>
                <a:ea typeface="+mn-ea"/>
              </a:rPr>
              <a:t>@</a:t>
            </a:r>
            <a:r>
              <a:rPr kumimoji="1" lang="en-US" altLang="ja-JP" sz="2400" u="sng" dirty="0" err="1" smtClean="0">
                <a:latin typeface="+mn-ea"/>
                <a:ea typeface="+mn-ea"/>
              </a:rPr>
              <a:t>BelleII</a:t>
            </a:r>
            <a:r>
              <a:rPr kumimoji="1" lang="ja-JP" altLang="en-US" sz="2400" u="sng" dirty="0" smtClean="0">
                <a:latin typeface="+mn-ea"/>
                <a:ea typeface="+mn-ea"/>
              </a:rPr>
              <a:t>環境下　で</a:t>
            </a:r>
            <a:r>
              <a:rPr lang="ja-JP" altLang="en-US" sz="2400" u="sng" dirty="0" smtClean="0">
                <a:latin typeface="+mn-ea"/>
                <a:ea typeface="+mn-ea"/>
              </a:rPr>
              <a:t>相対</a:t>
            </a:r>
            <a:r>
              <a:rPr kumimoji="1" lang="en-US" altLang="ja-JP" sz="2400" u="sng" dirty="0" smtClean="0">
                <a:latin typeface="+mn-ea"/>
                <a:ea typeface="+mn-ea"/>
              </a:rPr>
              <a:t>Q.E50%</a:t>
            </a:r>
            <a:r>
              <a:rPr kumimoji="1" lang="ja-JP" altLang="en-US" sz="2400" u="sng" dirty="0" smtClean="0">
                <a:latin typeface="+mn-ea"/>
                <a:ea typeface="+mn-ea"/>
              </a:rPr>
              <a:t>以下に低下</a:t>
            </a:r>
            <a:endParaRPr kumimoji="1" lang="ja-JP" altLang="en-US" sz="2400" u="sng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143240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/>
              <a:t>寿命測定の方法</a:t>
            </a:r>
            <a:endParaRPr lang="en-US" altLang="ja-JP" sz="3200" b="1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07812-3CC5-442C-8195-B8679237F5A8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10" name="Rectangle 3"/>
          <p:cNvSpPr>
            <a:spLocks/>
          </p:cNvSpPr>
          <p:nvPr/>
        </p:nvSpPr>
        <p:spPr bwMode="auto">
          <a:xfrm>
            <a:off x="71406" y="3500438"/>
            <a:ext cx="7929618" cy="271462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buSzPct val="125000"/>
            </a:pPr>
            <a:r>
              <a:rPr lang="ja-JP" altLang="en-US" sz="2400" b="1" dirty="0" smtClean="0">
                <a:solidFill>
                  <a:schemeClr val="tx1"/>
                </a:solidFill>
                <a:ea typeface="ＭＳ Ｐゴシック" charset="-128"/>
              </a:rPr>
              <a:t>□性能</a:t>
            </a:r>
            <a:r>
              <a:rPr lang="ja-JP" altLang="en-US" sz="2400" b="1" dirty="0">
                <a:solidFill>
                  <a:schemeClr val="tx1"/>
                </a:solidFill>
                <a:ea typeface="ＭＳ Ｐゴシック" charset="-128"/>
              </a:rPr>
              <a:t>測定</a:t>
            </a:r>
          </a:p>
          <a:p>
            <a:pPr algn="l">
              <a:buSzPct val="125000"/>
            </a:pPr>
            <a:r>
              <a:rPr lang="ja-JP" altLang="en-US" sz="2100" dirty="0" smtClean="0">
                <a:solidFill>
                  <a:schemeClr val="tx1"/>
                </a:solidFill>
                <a:ea typeface="ＭＳ Ｐゴシック" charset="-128"/>
              </a:rPr>
              <a:t>　</a:t>
            </a:r>
            <a:r>
              <a:rPr lang="ja-JP" altLang="en-US" sz="2100" dirty="0" smtClean="0">
                <a:ea typeface="ＭＳ Ｐゴシック" charset="-128"/>
              </a:rPr>
              <a:t>○</a:t>
            </a:r>
            <a:r>
              <a:rPr lang="en-US" altLang="ja-JP" sz="2100" dirty="0" smtClean="0">
                <a:solidFill>
                  <a:schemeClr val="tx1"/>
                </a:solidFill>
                <a:ea typeface="ＭＳ Ｐゴシック" charset="-128"/>
              </a:rPr>
              <a:t>2~3</a:t>
            </a:r>
            <a:r>
              <a:rPr lang="ja-JP" altLang="en-US" sz="2100" dirty="0">
                <a:solidFill>
                  <a:schemeClr val="tx1"/>
                </a:solidFill>
                <a:ea typeface="ＭＳ Ｐゴシック" charset="-128"/>
              </a:rPr>
              <a:t>日に一度</a:t>
            </a:r>
            <a:r>
              <a:rPr lang="en-US" altLang="ja-JP" sz="2100" dirty="0">
                <a:solidFill>
                  <a:schemeClr val="tx1"/>
                </a:solidFill>
                <a:ea typeface="ＭＳ Ｐゴシック" charset="-128"/>
              </a:rPr>
              <a:t>LED</a:t>
            </a:r>
            <a:r>
              <a:rPr lang="ja-JP" altLang="en-US" sz="2100" dirty="0">
                <a:solidFill>
                  <a:schemeClr val="tx1"/>
                </a:solidFill>
                <a:ea typeface="ＭＳ Ｐゴシック" charset="-128"/>
              </a:rPr>
              <a:t>を止めて</a:t>
            </a:r>
            <a:r>
              <a:rPr lang="ja-JP" altLang="en-US" sz="2100" dirty="0" smtClean="0">
                <a:solidFill>
                  <a:schemeClr val="tx1"/>
                </a:solidFill>
                <a:ea typeface="ＭＳ Ｐゴシック" charset="-128"/>
              </a:rPr>
              <a:t>測定を行い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charset="-128"/>
              </a:rPr>
              <a:t>Q.E</a:t>
            </a:r>
            <a:r>
              <a:rPr lang="ja-JP" altLang="en-US" sz="2400" b="1" dirty="0" smtClean="0">
                <a:solidFill>
                  <a:srgbClr val="FF0000"/>
                </a:solidFill>
                <a:ea typeface="ＭＳ Ｐゴシック" charset="-128"/>
              </a:rPr>
              <a:t>の変化を測定</a:t>
            </a:r>
            <a:r>
              <a:rPr lang="ja-JP" altLang="en-US" sz="2000" dirty="0" smtClean="0">
                <a:ea typeface="ＭＳ Ｐゴシック" charset="-128"/>
              </a:rPr>
              <a:t>する</a:t>
            </a:r>
            <a:endParaRPr lang="en-US" altLang="ja-JP" sz="2100" dirty="0" smtClean="0">
              <a:ea typeface="ＭＳ Ｐゴシック" charset="-128"/>
            </a:endParaRPr>
          </a:p>
          <a:p>
            <a:pPr algn="l">
              <a:buSzPct val="125000"/>
            </a:pPr>
            <a:endParaRPr lang="en-US" altLang="ja-JP" sz="1100" dirty="0" smtClean="0">
              <a:ea typeface="ＭＳ Ｐゴシック" charset="-128"/>
            </a:endParaRPr>
          </a:p>
          <a:p>
            <a:pPr algn="l">
              <a:buSzPct val="125000"/>
            </a:pPr>
            <a:r>
              <a:rPr lang="ja-JP" altLang="en-US" sz="2100" dirty="0" smtClean="0">
                <a:ea typeface="ＭＳ Ｐゴシック" charset="-128"/>
              </a:rPr>
              <a:t>　○</a:t>
            </a:r>
            <a:r>
              <a:rPr lang="en-US" altLang="ja-JP" sz="2400" b="1" dirty="0" smtClean="0">
                <a:ea typeface="ＭＳ Ｐゴシック" charset="-128"/>
              </a:rPr>
              <a:t>Q.E</a:t>
            </a:r>
            <a:r>
              <a:rPr lang="ja-JP" altLang="en-US" sz="2400" b="1" dirty="0" smtClean="0">
                <a:ea typeface="ＭＳ Ｐゴシック" charset="-128"/>
              </a:rPr>
              <a:t>∝一光子照射時の光子検出効率</a:t>
            </a:r>
            <a:endParaRPr lang="en-US" altLang="ja-JP" sz="2100" b="1" dirty="0" smtClean="0">
              <a:ea typeface="ＭＳ Ｐゴシック" charset="-128"/>
            </a:endParaRPr>
          </a:p>
          <a:p>
            <a:pPr algn="l">
              <a:buSzPct val="125000"/>
            </a:pPr>
            <a:r>
              <a:rPr lang="ja-JP" altLang="en-US" sz="2100" dirty="0" smtClean="0">
                <a:ea typeface="ＭＳ Ｐゴシック" charset="-128"/>
              </a:rPr>
              <a:t>　　　⇒照射光子数は、</a:t>
            </a:r>
            <a:r>
              <a:rPr lang="en-US" altLang="ja-JP" sz="2100" dirty="0" smtClean="0">
                <a:ea typeface="ＭＳ Ｐゴシック" charset="-128"/>
              </a:rPr>
              <a:t>Calibration PMT</a:t>
            </a:r>
            <a:r>
              <a:rPr lang="ja-JP" altLang="en-US" sz="2100" dirty="0" smtClean="0">
                <a:ea typeface="ＭＳ Ｐゴシック" charset="-128"/>
              </a:rPr>
              <a:t>で較正</a:t>
            </a:r>
            <a:endParaRPr lang="en-US" altLang="ja-JP" sz="2100" dirty="0" smtClean="0">
              <a:ea typeface="ＭＳ Ｐゴシック" charset="-128"/>
            </a:endParaRPr>
          </a:p>
        </p:txBody>
      </p:sp>
      <p:grpSp>
        <p:nvGrpSpPr>
          <p:cNvPr id="2" name="グループ化 17"/>
          <p:cNvGrpSpPr/>
          <p:nvPr/>
        </p:nvGrpSpPr>
        <p:grpSpPr>
          <a:xfrm>
            <a:off x="4516126" y="1214422"/>
            <a:ext cx="4842220" cy="2928958"/>
            <a:chOff x="4017338" y="642918"/>
            <a:chExt cx="5411787" cy="3092450"/>
          </a:xfrm>
        </p:grpSpPr>
        <p:pic>
          <p:nvPicPr>
            <p:cNvPr id="1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17338" y="793769"/>
              <a:ext cx="5411787" cy="273050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16" name="Rectangle 7"/>
            <p:cNvSpPr>
              <a:spLocks/>
            </p:cNvSpPr>
            <p:nvPr/>
          </p:nvSpPr>
          <p:spPr bwMode="auto">
            <a:xfrm>
              <a:off x="7099295" y="642918"/>
              <a:ext cx="1814500" cy="4572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ja-JP" altLang="en-US" sz="2400">
                  <a:solidFill>
                    <a:srgbClr val="FF2712"/>
                  </a:solidFill>
                  <a:ea typeface="ＭＳ Ｐゴシック" charset="-128"/>
                </a:rPr>
                <a:t>一光子照射</a:t>
              </a:r>
            </a:p>
          </p:txBody>
        </p:sp>
        <p:sp>
          <p:nvSpPr>
            <p:cNvPr id="17" name="Rectangle 8"/>
            <p:cNvSpPr>
              <a:spLocks/>
            </p:cNvSpPr>
            <p:nvPr/>
          </p:nvSpPr>
          <p:spPr bwMode="auto">
            <a:xfrm>
              <a:off x="7097706" y="3278168"/>
              <a:ext cx="1942296" cy="4572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ja-JP" altLang="en-US" sz="2400" dirty="0">
                  <a:solidFill>
                    <a:srgbClr val="FF2712"/>
                  </a:solidFill>
                  <a:ea typeface="ＭＳ Ｐゴシック" charset="-128"/>
                </a:rPr>
                <a:t>負荷を与える</a:t>
              </a:r>
            </a:p>
          </p:txBody>
        </p:sp>
      </p:grpSp>
      <p:sp>
        <p:nvSpPr>
          <p:cNvPr id="9" name="Rectangle 2"/>
          <p:cNvSpPr>
            <a:spLocks/>
          </p:cNvSpPr>
          <p:nvPr/>
        </p:nvSpPr>
        <p:spPr bwMode="auto">
          <a:xfrm>
            <a:off x="-36512" y="928670"/>
            <a:ext cx="7286676" cy="27146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buSzPct val="125000"/>
            </a:pPr>
            <a:r>
              <a:rPr lang="ja-JP" altLang="en-US" sz="2400" b="1" dirty="0" smtClean="0">
                <a:solidFill>
                  <a:schemeClr val="tx1"/>
                </a:solidFill>
                <a:ea typeface="ＭＳ Ｐゴシック" charset="-128"/>
              </a:rPr>
              <a:t>□</a:t>
            </a:r>
            <a:r>
              <a:rPr lang="en-US" altLang="ja-JP" sz="2400" b="1" dirty="0" smtClean="0">
                <a:solidFill>
                  <a:schemeClr val="tx1"/>
                </a:solidFill>
                <a:ea typeface="ＭＳ Ｐゴシック" charset="-128"/>
              </a:rPr>
              <a:t>LED</a:t>
            </a:r>
            <a:r>
              <a:rPr lang="ja-JP" altLang="en-US" sz="2400" b="1" dirty="0">
                <a:solidFill>
                  <a:schemeClr val="tx1"/>
                </a:solidFill>
                <a:ea typeface="ＭＳ Ｐゴシック" charset="-128"/>
              </a:rPr>
              <a:t>を使って光検出器に負荷を与える</a:t>
            </a:r>
          </a:p>
          <a:p>
            <a:pPr algn="l">
              <a:buSzPct val="125000"/>
            </a:pPr>
            <a:r>
              <a:rPr lang="ja-JP" altLang="en-US" sz="2000" dirty="0" smtClean="0">
                <a:solidFill>
                  <a:schemeClr val="tx1"/>
                </a:solidFill>
                <a:ea typeface="ＭＳ Ｐゴシック" charset="-128"/>
              </a:rPr>
              <a:t>　</a:t>
            </a:r>
            <a:r>
              <a:rPr lang="ja-JP" altLang="en-US" sz="2000" dirty="0" smtClean="0">
                <a:ea typeface="ＭＳ Ｐゴシック" charset="-128"/>
              </a:rPr>
              <a:t>○</a:t>
            </a:r>
            <a:r>
              <a:rPr lang="ja-JP" altLang="en-US" sz="2000" dirty="0" smtClean="0">
                <a:solidFill>
                  <a:schemeClr val="tx1"/>
                </a:solidFill>
                <a:ea typeface="ＭＳ Ｐゴシック" charset="-128"/>
              </a:rPr>
              <a:t>検出</a:t>
            </a:r>
            <a:r>
              <a:rPr lang="ja-JP" altLang="en-US" sz="2000" dirty="0">
                <a:solidFill>
                  <a:schemeClr val="tx1"/>
                </a:solidFill>
                <a:ea typeface="ＭＳ Ｐゴシック" charset="-128"/>
              </a:rPr>
              <a:t>光子数約</a:t>
            </a:r>
            <a:r>
              <a:rPr lang="en-US" altLang="ja-JP" sz="2000" dirty="0">
                <a:solidFill>
                  <a:schemeClr val="tx1"/>
                </a:solidFill>
                <a:ea typeface="ＭＳ Ｐゴシック" charset="-128"/>
              </a:rPr>
              <a:t>40</a:t>
            </a:r>
            <a:r>
              <a:rPr lang="ja-JP" altLang="en-US" sz="2000" dirty="0">
                <a:solidFill>
                  <a:schemeClr val="tx1"/>
                </a:solidFill>
                <a:ea typeface="ＭＳ Ｐゴシック" charset="-128"/>
              </a:rPr>
              <a:t>個</a:t>
            </a:r>
            <a:r>
              <a:rPr lang="en-US" altLang="ja-JP" sz="2000" dirty="0">
                <a:solidFill>
                  <a:schemeClr val="tx1"/>
                </a:solidFill>
                <a:ea typeface="ＭＳ Ｐゴシック" charset="-128"/>
              </a:rPr>
              <a:t>/</a:t>
            </a:r>
            <a:r>
              <a:rPr lang="en-US" altLang="ja-JP" sz="2000" dirty="0" smtClean="0">
                <a:solidFill>
                  <a:schemeClr val="tx1"/>
                </a:solidFill>
                <a:ea typeface="ＭＳ Ｐゴシック" charset="-128"/>
              </a:rPr>
              <a:t>cm</a:t>
            </a:r>
            <a:r>
              <a:rPr lang="en-US" altLang="ja-JP" sz="2000" baseline="32000" dirty="0" smtClean="0">
                <a:solidFill>
                  <a:schemeClr val="tx1"/>
                </a:solidFill>
                <a:ea typeface="ＭＳ Ｐゴシック" charset="-128"/>
              </a:rPr>
              <a:t>2</a:t>
            </a:r>
            <a:r>
              <a:rPr lang="en-US" altLang="ja-JP" sz="2000" dirty="0" smtClean="0">
                <a:solidFill>
                  <a:schemeClr val="tx1"/>
                </a:solidFill>
                <a:ea typeface="ＭＳ Ｐゴシック" charset="-128"/>
              </a:rPr>
              <a:t>/1pulse</a:t>
            </a:r>
            <a:endParaRPr lang="en-US" altLang="ja-JP" sz="2000" dirty="0">
              <a:solidFill>
                <a:schemeClr val="tx1"/>
              </a:solidFill>
              <a:ea typeface="ＭＳ Ｐゴシック" charset="-128"/>
            </a:endParaRPr>
          </a:p>
          <a:p>
            <a:pPr algn="l">
              <a:buSzPct val="125000"/>
            </a:pPr>
            <a:r>
              <a:rPr lang="ja-JP" altLang="en-US" sz="2000" dirty="0" smtClean="0">
                <a:solidFill>
                  <a:schemeClr val="tx1"/>
                </a:solidFill>
                <a:ea typeface="ＭＳ Ｐゴシック" charset="-128"/>
              </a:rPr>
              <a:t>　　⇒光子数は一光子照射時の</a:t>
            </a:r>
            <a:endParaRPr lang="en-US" altLang="ja-JP" sz="2000" dirty="0" smtClean="0">
              <a:ea typeface="ＭＳ Ｐゴシック" charset="-128"/>
            </a:endParaRPr>
          </a:p>
          <a:p>
            <a:pPr algn="l">
              <a:buSzPct val="125000"/>
            </a:pPr>
            <a:r>
              <a:rPr lang="ja-JP" altLang="en-US" sz="2000" dirty="0" smtClean="0">
                <a:solidFill>
                  <a:schemeClr val="tx1"/>
                </a:solidFill>
                <a:ea typeface="ＭＳ Ｐゴシック" charset="-128"/>
              </a:rPr>
              <a:t>　　　　電荷量と比較して較正</a:t>
            </a:r>
            <a:endParaRPr lang="en-US" altLang="ja-JP" sz="2000" dirty="0" smtClean="0">
              <a:solidFill>
                <a:schemeClr val="tx1"/>
              </a:solidFill>
              <a:ea typeface="ＭＳ Ｐゴシック" charset="-128"/>
            </a:endParaRPr>
          </a:p>
          <a:p>
            <a:pPr algn="l">
              <a:buSzPct val="125000"/>
            </a:pPr>
            <a:r>
              <a:rPr lang="ja-JP" altLang="en-US" sz="2000" dirty="0" smtClean="0">
                <a:ea typeface="ＭＳ Ｐゴシック" charset="-128"/>
              </a:rPr>
              <a:t>　○</a:t>
            </a:r>
            <a:r>
              <a:rPr lang="en-US" altLang="ja-JP" sz="2000" dirty="0" smtClean="0">
                <a:solidFill>
                  <a:schemeClr val="tx1"/>
                </a:solidFill>
                <a:ea typeface="ＭＳ Ｐゴシック" charset="-128"/>
              </a:rPr>
              <a:t>Pulse </a:t>
            </a:r>
            <a:r>
              <a:rPr lang="en-US" altLang="ja-JP" sz="2000" dirty="0">
                <a:solidFill>
                  <a:schemeClr val="tx1"/>
                </a:solidFill>
                <a:ea typeface="ＭＳ Ｐゴシック" charset="-128"/>
              </a:rPr>
              <a:t>Rate </a:t>
            </a:r>
            <a:r>
              <a:rPr lang="en-US" altLang="ja-JP" sz="2000" dirty="0" smtClean="0">
                <a:solidFill>
                  <a:schemeClr val="tx1"/>
                </a:solidFill>
                <a:ea typeface="ＭＳ Ｐゴシック" charset="-128"/>
              </a:rPr>
              <a:t>1~20kHz</a:t>
            </a:r>
          </a:p>
          <a:p>
            <a:pPr algn="l">
              <a:buSzPct val="125000"/>
            </a:pPr>
            <a:endParaRPr lang="en-US" altLang="ja-JP" sz="600" b="1" dirty="0" smtClean="0">
              <a:solidFill>
                <a:srgbClr val="FF0000"/>
              </a:solidFill>
              <a:ea typeface="ＭＳ Ｐゴシック" charset="-128"/>
            </a:endParaRPr>
          </a:p>
          <a:p>
            <a:pPr algn="l">
              <a:buSzPct val="125000"/>
            </a:pPr>
            <a:r>
              <a:rPr lang="ja-JP" altLang="en-US" sz="2400" b="1" dirty="0" smtClean="0">
                <a:solidFill>
                  <a:srgbClr val="FF0000"/>
                </a:solidFill>
                <a:ea typeface="ＭＳ Ｐゴシック" charset="-128"/>
              </a:rPr>
              <a:t>　およそひと月で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charset="-128"/>
              </a:rPr>
              <a:t>BelleⅡ~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5</a:t>
            </a:r>
            <a:r>
              <a:rPr lang="ja-JP" altLang="en-US" sz="2400" b="1" dirty="0" smtClean="0">
                <a:solidFill>
                  <a:srgbClr val="FF0000"/>
                </a:solidFill>
                <a:ea typeface="ＭＳ Ｐゴシック" charset="-128"/>
              </a:rPr>
              <a:t>年分の</a:t>
            </a:r>
            <a:endParaRPr lang="en-US" altLang="ja-JP" sz="2400" b="1" dirty="0" smtClean="0">
              <a:solidFill>
                <a:srgbClr val="FF0000"/>
              </a:solidFill>
              <a:ea typeface="ＭＳ Ｐゴシック" charset="-128"/>
            </a:endParaRPr>
          </a:p>
          <a:p>
            <a:pPr algn="l">
              <a:buSzPct val="125000"/>
            </a:pPr>
            <a:r>
              <a:rPr lang="ja-JP" altLang="en-US" sz="2400" b="1" dirty="0" smtClean="0">
                <a:solidFill>
                  <a:srgbClr val="FF0000"/>
                </a:solidFill>
                <a:ea typeface="ＭＳ Ｐゴシック" charset="-128"/>
              </a:rPr>
              <a:t>　光子を照射</a:t>
            </a:r>
            <a:endParaRPr lang="en-US" altLang="ja-JP" sz="2400" b="1" dirty="0">
              <a:solidFill>
                <a:srgbClr val="FF0000"/>
              </a:solidFill>
              <a:ea typeface="ＭＳ Ｐゴシック" charset="-128"/>
            </a:endParaRPr>
          </a:p>
        </p:txBody>
      </p:sp>
      <p:sp>
        <p:nvSpPr>
          <p:cNvPr id="13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kumimoji="1" lang="ja-JP" altLang="en-US" smtClean="0"/>
              <a:t>原子核三者若手夏の学校</a:t>
            </a:r>
            <a:r>
              <a:rPr kumimoji="1" lang="en-US" altLang="ja-JP" smtClean="0"/>
              <a:t>2010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22"/>
          <p:cNvGrpSpPr/>
          <p:nvPr/>
        </p:nvGrpSpPr>
        <p:grpSpPr>
          <a:xfrm>
            <a:off x="71406" y="928670"/>
            <a:ext cx="8929302" cy="5072098"/>
            <a:chOff x="142689" y="928670"/>
            <a:chExt cx="8858467" cy="4929223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689" y="928670"/>
              <a:ext cx="8858467" cy="4929223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9" name="円/楕円 8"/>
            <p:cNvSpPr/>
            <p:nvPr/>
          </p:nvSpPr>
          <p:spPr>
            <a:xfrm>
              <a:off x="6143636" y="1223702"/>
              <a:ext cx="1606034" cy="9194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6286512" y="2532628"/>
              <a:ext cx="1785950" cy="369332"/>
            </a:xfrm>
            <a:prstGeom prst="rect">
              <a:avLst/>
            </a:prstGeom>
            <a:solidFill>
              <a:schemeClr val="bg1">
                <a:lumMod val="95000"/>
                <a:alpha val="63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>
                  <a:solidFill>
                    <a:schemeClr val="accent2"/>
                  </a:solidFill>
                </a:rPr>
                <a:t>丸型</a:t>
              </a:r>
              <a:r>
                <a:rPr lang="en-US" altLang="ja-JP" dirty="0" smtClean="0">
                  <a:solidFill>
                    <a:schemeClr val="accent2"/>
                  </a:solidFill>
                </a:rPr>
                <a:t>MCP-PMT</a:t>
              </a:r>
              <a:endParaRPr kumimoji="1" lang="ja-JP" alt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4500562" y="1714488"/>
              <a:ext cx="1460031" cy="99014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4071935" y="2786058"/>
              <a:ext cx="1714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>
                  <a:solidFill>
                    <a:srgbClr val="00B050"/>
                  </a:solidFill>
                </a:rPr>
                <a:t>角型</a:t>
              </a:r>
              <a:r>
                <a:rPr lang="en-US" altLang="ja-JP" dirty="0" smtClean="0">
                  <a:solidFill>
                    <a:srgbClr val="00B050"/>
                  </a:solidFill>
                </a:rPr>
                <a:t>MCP-PMT</a:t>
              </a:r>
              <a:endParaRPr kumimoji="1" lang="ja-JP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6662848" y="4677657"/>
              <a:ext cx="2197010" cy="3290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 smtClean="0"/>
                <a:t>出力総電荷量</a:t>
              </a:r>
              <a:r>
                <a:rPr kumimoji="1" lang="en-US" altLang="ja-JP" sz="1600" b="1" dirty="0" err="1" smtClean="0"/>
                <a:t>mC</a:t>
              </a:r>
              <a:r>
                <a:rPr kumimoji="1" lang="en-US" altLang="ja-JP" sz="1600" b="1" dirty="0" smtClean="0"/>
                <a:t>/cm</a:t>
              </a:r>
              <a:r>
                <a:rPr kumimoji="1" lang="en-US" altLang="ja-JP" sz="1600" b="1" baseline="30000" dirty="0" smtClean="0"/>
                <a:t>2</a:t>
              </a:r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6296036" y="3429001"/>
              <a:ext cx="1204922" cy="70510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8" name="直線コネクタ 17"/>
            <p:cNvCxnSpPr/>
            <p:nvPr/>
          </p:nvCxnSpPr>
          <p:spPr>
            <a:xfrm rot="16200000" flipV="1">
              <a:off x="6679421" y="2178836"/>
              <a:ext cx="500066" cy="142876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rot="5400000" flipH="1" flipV="1">
              <a:off x="6715140" y="3143249"/>
              <a:ext cx="571504" cy="142876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>
              <a:off x="2143108" y="2562780"/>
              <a:ext cx="1857388" cy="448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 smtClean="0">
                  <a:solidFill>
                    <a:srgbClr val="00B0F0"/>
                  </a:solidFill>
                </a:rPr>
                <a:t> 丸型</a:t>
              </a:r>
              <a:r>
                <a:rPr lang="en-US" altLang="ja-JP" sz="1200" b="1" dirty="0" smtClean="0">
                  <a:solidFill>
                    <a:srgbClr val="00B0F0"/>
                  </a:solidFill>
                </a:rPr>
                <a:t>MCP</a:t>
              </a:r>
              <a:r>
                <a:rPr lang="ja-JP" altLang="en-US" sz="1200" b="1" dirty="0" smtClean="0">
                  <a:solidFill>
                    <a:srgbClr val="00B0F0"/>
                  </a:solidFill>
                </a:rPr>
                <a:t>　（</a:t>
              </a:r>
              <a:r>
                <a:rPr lang="en-US" altLang="ja-JP" sz="1200" b="1" dirty="0" smtClean="0">
                  <a:solidFill>
                    <a:srgbClr val="00B0F0"/>
                  </a:solidFill>
                </a:rPr>
                <a:t>Al</a:t>
              </a:r>
              <a:r>
                <a:rPr lang="ja-JP" altLang="en-US" sz="1200" b="1" dirty="0" smtClean="0">
                  <a:solidFill>
                    <a:srgbClr val="00B0F0"/>
                  </a:solidFill>
                </a:rPr>
                <a:t>対策なし）</a:t>
              </a:r>
              <a:endParaRPr lang="en-US" altLang="ja-JP" sz="1200" b="1" dirty="0" smtClean="0">
                <a:solidFill>
                  <a:srgbClr val="00B0F0"/>
                </a:solidFill>
              </a:endParaRPr>
            </a:p>
            <a:p>
              <a:r>
                <a:rPr lang="ja-JP" altLang="en-US" sz="1200" b="1" dirty="0" smtClean="0">
                  <a:solidFill>
                    <a:schemeClr val="accent2"/>
                  </a:solidFill>
                </a:rPr>
                <a:t> 丸型</a:t>
              </a:r>
              <a:r>
                <a:rPr lang="en-US" altLang="ja-JP" sz="1200" b="1" dirty="0" smtClean="0">
                  <a:solidFill>
                    <a:schemeClr val="accent2"/>
                  </a:solidFill>
                </a:rPr>
                <a:t>MCP</a:t>
              </a:r>
              <a:r>
                <a:rPr lang="ja-JP" altLang="en-US" sz="1200" b="1" dirty="0" smtClean="0">
                  <a:solidFill>
                    <a:schemeClr val="accent2"/>
                  </a:solidFill>
                </a:rPr>
                <a:t>　（</a:t>
              </a:r>
              <a:r>
                <a:rPr lang="en-US" altLang="ja-JP" sz="1200" b="1" dirty="0" smtClean="0">
                  <a:solidFill>
                    <a:schemeClr val="accent2"/>
                  </a:solidFill>
                </a:rPr>
                <a:t>Al</a:t>
              </a:r>
              <a:r>
                <a:rPr lang="ja-JP" altLang="en-US" sz="1200" b="1" dirty="0" smtClean="0">
                  <a:solidFill>
                    <a:schemeClr val="accent2"/>
                  </a:solidFill>
                </a:rPr>
                <a:t>対策あり）</a:t>
              </a:r>
              <a:endParaRPr lang="en-US" altLang="ja-JP" sz="1400" b="1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197957" y="3036960"/>
              <a:ext cx="1785950" cy="80758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solidFill>
                    <a:srgbClr val="107E2A"/>
                  </a:solidFill>
                </a:rPr>
                <a:t>　角型</a:t>
              </a:r>
              <a:r>
                <a:rPr kumimoji="1" lang="en-US" altLang="ja-JP" b="1" dirty="0" smtClean="0">
                  <a:solidFill>
                    <a:srgbClr val="107E2A"/>
                  </a:solidFill>
                </a:rPr>
                <a:t>MCP</a:t>
              </a:r>
            </a:p>
            <a:p>
              <a:r>
                <a:rPr lang="ja-JP" altLang="en-US" b="1" dirty="0" smtClean="0">
                  <a:solidFill>
                    <a:srgbClr val="107E2A"/>
                  </a:solidFill>
                </a:rPr>
                <a:t> （</a:t>
              </a:r>
              <a:r>
                <a:rPr lang="en-US" altLang="ja-JP" b="1" dirty="0" smtClean="0">
                  <a:solidFill>
                    <a:srgbClr val="107E2A"/>
                  </a:solidFill>
                </a:rPr>
                <a:t>Al</a:t>
              </a:r>
              <a:r>
                <a:rPr lang="ja-JP" altLang="en-US" b="1" dirty="0" smtClean="0">
                  <a:solidFill>
                    <a:srgbClr val="107E2A"/>
                  </a:solidFill>
                </a:rPr>
                <a:t>膜対策あり）</a:t>
              </a:r>
              <a:endParaRPr lang="en-US" altLang="ja-JP" b="1" dirty="0" smtClean="0">
                <a:solidFill>
                  <a:srgbClr val="107E2A"/>
                </a:solidFill>
              </a:endParaRPr>
            </a:p>
            <a:p>
              <a:endParaRPr kumimoji="1" lang="ja-JP" altLang="en-US" sz="1200" dirty="0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2143108" y="142852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/>
              <a:t>寿命測定結果　角型・丸型比較</a:t>
            </a:r>
            <a:endParaRPr lang="en-US" altLang="ja-JP" sz="3200" b="1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07812-3CC5-442C-8195-B8679237F5A8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原子核三者若手夏の学校</a:t>
            </a:r>
            <a:r>
              <a:rPr kumimoji="1" lang="en-US" altLang="ja-JP" smtClean="0"/>
              <a:t>2010</a:t>
            </a:r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2844" y="5507196"/>
            <a:ext cx="885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FF0000"/>
                </a:solidFill>
              </a:rPr>
              <a:t>□丸型は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Al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膜対策で寿命が延びている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(Al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膜対策は効果あり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ja-JP" altLang="en-US" sz="2000" b="1" dirty="0" smtClean="0">
                <a:solidFill>
                  <a:srgbClr val="FF0000"/>
                </a:solidFill>
              </a:rPr>
              <a:t>□角型は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Al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膜対策をしたものも早く寿命が落ちる</a:t>
            </a:r>
            <a:endParaRPr lang="en-US" altLang="ja-JP" sz="2000" b="1" dirty="0" smtClean="0">
              <a:solidFill>
                <a:srgbClr val="FF0000"/>
              </a:solidFill>
            </a:endParaRPr>
          </a:p>
        </p:txBody>
      </p:sp>
      <p:sp>
        <p:nvSpPr>
          <p:cNvPr id="26" name="右大かっこ 25"/>
          <p:cNvSpPr/>
          <p:nvPr/>
        </p:nvSpPr>
        <p:spPr>
          <a:xfrm>
            <a:off x="2143109" y="3143248"/>
            <a:ext cx="71437" cy="785818"/>
          </a:xfrm>
          <a:prstGeom prst="rightBracket">
            <a:avLst/>
          </a:prstGeom>
          <a:ln w="25400">
            <a:solidFill>
              <a:srgbClr val="107E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215206" y="328612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2">
                    <a:lumMod val="75000"/>
                  </a:schemeClr>
                </a:solidFill>
              </a:rPr>
              <a:t>Al</a:t>
            </a:r>
            <a:r>
              <a:rPr kumimoji="1" lang="ja-JP" altLang="en-US" b="1" dirty="0" smtClean="0">
                <a:solidFill>
                  <a:schemeClr val="bg2">
                    <a:lumMod val="75000"/>
                  </a:schemeClr>
                </a:solidFill>
              </a:rPr>
              <a:t>膜なし</a:t>
            </a:r>
            <a:endParaRPr kumimoji="1" lang="ja-JP" alt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000628" y="105940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2"/>
                </a:solidFill>
              </a:rPr>
              <a:t>Al</a:t>
            </a:r>
            <a:r>
              <a:rPr kumimoji="1" lang="ja-JP" altLang="en-US" b="1" dirty="0" smtClean="0">
                <a:solidFill>
                  <a:schemeClr val="accent2"/>
                </a:solidFill>
              </a:rPr>
              <a:t>膜あり</a:t>
            </a:r>
            <a:endParaRPr kumimoji="1" lang="ja-JP" alt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143240" y="201019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/>
              <a:t>中性ガス仮説</a:t>
            </a:r>
            <a:endParaRPr lang="en-US" altLang="ja-JP" sz="3200" b="1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980503"/>
            <a:ext cx="4857785" cy="309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214282" y="1000108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u="sng" dirty="0" smtClean="0"/>
              <a:t>中性ガスによる光電面の劣化</a:t>
            </a:r>
            <a:endParaRPr kumimoji="1" lang="ja-JP" altLang="en-US" sz="2400" b="1" u="sng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7843" y="4082679"/>
            <a:ext cx="1523313" cy="63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214282" y="1500174"/>
            <a:ext cx="421484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O</a:t>
            </a:r>
            <a:r>
              <a:rPr lang="en-US" altLang="ja-JP" sz="2000" baseline="-25000" dirty="0" smtClean="0"/>
              <a:t>2</a:t>
            </a:r>
            <a:r>
              <a:rPr lang="ja-JP" altLang="en-US" sz="2000" dirty="0" smtClean="0"/>
              <a:t>や</a:t>
            </a:r>
            <a:r>
              <a:rPr lang="en-US" altLang="ja-JP" sz="2000" dirty="0" smtClean="0"/>
              <a:t>CO</a:t>
            </a:r>
            <a:r>
              <a:rPr lang="en-US" altLang="ja-JP" sz="2000" baseline="-25000" dirty="0" smtClean="0"/>
              <a:t>2</a:t>
            </a:r>
            <a:r>
              <a:rPr lang="ja-JP" altLang="en-US" sz="2000" dirty="0" smtClean="0"/>
              <a:t>など、一部の中性ガスが光電面を劣化させる、という結果がある</a:t>
            </a:r>
            <a:endParaRPr lang="en-US" altLang="ja-JP" sz="2000" dirty="0" smtClean="0"/>
          </a:p>
          <a:p>
            <a:endParaRPr lang="en-US" altLang="ja-JP" dirty="0" smtClean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980498"/>
            <a:ext cx="4000528" cy="209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テキスト ボックス 20"/>
          <p:cNvSpPr txBox="1"/>
          <p:nvPr/>
        </p:nvSpPr>
        <p:spPr>
          <a:xfrm>
            <a:off x="142844" y="2571744"/>
            <a:ext cx="3286148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/>
              <a:t>丸型・角型　内部構造の違い</a:t>
            </a:r>
            <a:endParaRPr kumimoji="1" lang="ja-JP" altLang="en-US" sz="2000" b="1" dirty="0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4989579"/>
            <a:ext cx="3286148" cy="158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テキスト ボックス 24"/>
          <p:cNvSpPr txBox="1"/>
          <p:nvPr/>
        </p:nvSpPr>
        <p:spPr>
          <a:xfrm>
            <a:off x="4214810" y="4782791"/>
            <a:ext cx="464347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◎</a:t>
            </a:r>
            <a:r>
              <a:rPr lang="en-US" altLang="ja-JP" dirty="0" smtClean="0"/>
              <a:t>MCP</a:t>
            </a:r>
            <a:r>
              <a:rPr lang="ja-JP" altLang="en-US" dirty="0" err="1" smtClean="0"/>
              <a:t>での</a:t>
            </a:r>
            <a:r>
              <a:rPr lang="ja-JP" altLang="en-US" b="1" dirty="0" smtClean="0"/>
              <a:t>電子増幅過程でガスが発生</a:t>
            </a:r>
            <a:endParaRPr lang="en-US" altLang="ja-JP" b="1" dirty="0" smtClean="0"/>
          </a:p>
          <a:p>
            <a:r>
              <a:rPr lang="ja-JP" altLang="en-US" dirty="0" smtClean="0"/>
              <a:t>　　⇒特に</a:t>
            </a:r>
            <a:r>
              <a:rPr lang="en-US" altLang="ja-JP" dirty="0" smtClean="0"/>
              <a:t>2</a:t>
            </a:r>
            <a:r>
              <a:rPr lang="ja-JP" altLang="en-US" dirty="0" smtClean="0"/>
              <a:t>枚目の</a:t>
            </a:r>
            <a:r>
              <a:rPr lang="en-US" altLang="ja-JP" dirty="0" smtClean="0"/>
              <a:t>MCP</a:t>
            </a:r>
            <a:r>
              <a:rPr lang="ja-JP" altLang="en-US" dirty="0" smtClean="0"/>
              <a:t>で多く発生</a:t>
            </a:r>
            <a:endParaRPr lang="en-US" altLang="ja-JP" dirty="0" smtClean="0"/>
          </a:p>
          <a:p>
            <a:endParaRPr lang="en-US" altLang="ja-JP" sz="700" dirty="0" smtClean="0"/>
          </a:p>
          <a:p>
            <a:r>
              <a:rPr lang="ja-JP" altLang="en-US" dirty="0" smtClean="0"/>
              <a:t>◎</a:t>
            </a:r>
            <a:r>
              <a:rPr kumimoji="1" lang="ja-JP" altLang="en-US" dirty="0" smtClean="0"/>
              <a:t>角型は</a:t>
            </a:r>
            <a:r>
              <a:rPr kumimoji="1" lang="en-US" altLang="ja-JP" dirty="0" smtClean="0"/>
              <a:t>MCP</a:t>
            </a:r>
            <a:r>
              <a:rPr lang="ja-JP" altLang="en-US" dirty="0" smtClean="0"/>
              <a:t>と側管の間にすきまがある</a:t>
            </a:r>
            <a:endParaRPr lang="en-US" altLang="ja-JP" dirty="0" smtClean="0"/>
          </a:p>
          <a:p>
            <a:r>
              <a:rPr lang="ja-JP" altLang="en-US" sz="2000" b="1" dirty="0" smtClean="0"/>
              <a:t>⇒</a:t>
            </a:r>
            <a:r>
              <a:rPr lang="en-US" altLang="ja-JP" sz="2000" b="1" dirty="0" smtClean="0"/>
              <a:t>MCP</a:t>
            </a:r>
            <a:r>
              <a:rPr lang="ja-JP" altLang="en-US" sz="2000" b="1" dirty="0" smtClean="0"/>
              <a:t>で発生した中性ガスが</a:t>
            </a:r>
            <a:r>
              <a:rPr lang="en-US" altLang="ja-JP" sz="2000" b="1" dirty="0" smtClean="0"/>
              <a:t>MCP</a:t>
            </a:r>
            <a:r>
              <a:rPr lang="ja-JP" altLang="en-US" sz="2000" b="1" dirty="0" smtClean="0"/>
              <a:t>と側管の間から放出され、光電面を攻撃する</a:t>
            </a:r>
            <a:endParaRPr kumimoji="1" lang="ja-JP" altLang="en-US" sz="20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406" y="4786322"/>
            <a:ext cx="78581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solidFill>
                  <a:srgbClr val="FF0000"/>
                </a:solidFill>
              </a:rPr>
              <a:t>光電面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785786" y="5000636"/>
            <a:ext cx="500066" cy="2857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71406" y="5692991"/>
            <a:ext cx="57150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solidFill>
                  <a:srgbClr val="FF0000"/>
                </a:solidFill>
              </a:rPr>
              <a:t>Al</a:t>
            </a:r>
            <a:r>
              <a:rPr lang="ja-JP" altLang="en-US" sz="1400" b="1" dirty="0" smtClean="0">
                <a:solidFill>
                  <a:srgbClr val="FF0000"/>
                </a:solidFill>
              </a:rPr>
              <a:t>膜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 flipV="1">
            <a:off x="500034" y="5429266"/>
            <a:ext cx="357193" cy="285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8B9C0-7BE1-40D6-89A0-58EF1C592A47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357554" y="214290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/>
              <a:t>中性ガス対策</a:t>
            </a:r>
            <a:endParaRPr lang="en-US" altLang="ja-JP" sz="3200" b="1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07812-3CC5-442C-8195-B8679237F5A8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原子核三者若手夏の学校</a:t>
            </a:r>
            <a:r>
              <a:rPr kumimoji="1" lang="en-US" altLang="ja-JP" smtClean="0"/>
              <a:t>2010</a:t>
            </a:r>
            <a:endParaRPr kumimoji="1" lang="ja-JP" alt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357562"/>
            <a:ext cx="531086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1071538" y="1142984"/>
            <a:ext cx="7215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u="sng" dirty="0" smtClean="0"/>
              <a:t>中性ガスに対する対策</a:t>
            </a:r>
            <a:endParaRPr lang="en-US" altLang="ja-JP" sz="2400" b="1" u="sng" dirty="0" smtClean="0"/>
          </a:p>
          <a:p>
            <a:r>
              <a:rPr kumimoji="1" lang="ja-JP" altLang="en-US" sz="2400" b="1" dirty="0" smtClean="0"/>
              <a:t>１．セラミック対策</a:t>
            </a:r>
            <a:endParaRPr lang="en-US" altLang="ja-JP" sz="2400" b="1" dirty="0" smtClean="0"/>
          </a:p>
          <a:p>
            <a:r>
              <a:rPr kumimoji="1" lang="ja-JP" altLang="en-US" sz="2400" b="1" dirty="0" smtClean="0"/>
              <a:t>　　光電面への中性ガスの経路をふさぐ</a:t>
            </a:r>
            <a:endParaRPr kumimoji="1" lang="en-US" altLang="ja-JP" sz="2400" b="1" dirty="0" smtClean="0"/>
          </a:p>
          <a:p>
            <a:r>
              <a:rPr lang="ja-JP" altLang="en-US" sz="2400" b="1" dirty="0" smtClean="0"/>
              <a:t>２．</a:t>
            </a:r>
            <a:r>
              <a:rPr lang="en-US" altLang="ja-JP" sz="2400" b="1" dirty="0" smtClean="0"/>
              <a:t>MCP</a:t>
            </a:r>
            <a:r>
              <a:rPr lang="ja-JP" altLang="en-US" sz="2400" b="1" dirty="0" smtClean="0"/>
              <a:t>のクリーニング強化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　　中性ガスの発生源である残留ガスなどを除去する</a:t>
            </a:r>
            <a:endParaRPr lang="en-US" altLang="ja-JP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357554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/>
              <a:t>寿命測定結果</a:t>
            </a:r>
            <a:endParaRPr lang="en-US" altLang="ja-JP" sz="3200" b="1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28662" y="2071678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07812-3CC5-442C-8195-B8679237F5A8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71546"/>
            <a:ext cx="7786742" cy="458646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4" name="Oval 5"/>
          <p:cNvSpPr>
            <a:spLocks/>
          </p:cNvSpPr>
          <p:nvPr/>
        </p:nvSpPr>
        <p:spPr bwMode="auto">
          <a:xfrm>
            <a:off x="4786314" y="1571612"/>
            <a:ext cx="1500198" cy="571504"/>
          </a:xfrm>
          <a:prstGeom prst="ellipse">
            <a:avLst/>
          </a:prstGeom>
          <a:noFill/>
          <a:ln w="25400" cap="flat">
            <a:solidFill>
              <a:srgbClr val="FF271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 rot="10800000">
            <a:off x="4786314" y="1285860"/>
            <a:ext cx="285752" cy="214314"/>
          </a:xfrm>
          <a:prstGeom prst="line">
            <a:avLst/>
          </a:prstGeom>
          <a:noFill/>
          <a:ln w="38100" cap="flat">
            <a:solidFill>
              <a:srgbClr val="D90B00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27" name="Rectangle 8"/>
          <p:cNvSpPr>
            <a:spLocks/>
          </p:cNvSpPr>
          <p:nvPr/>
        </p:nvSpPr>
        <p:spPr bwMode="auto">
          <a:xfrm>
            <a:off x="3143240" y="918545"/>
            <a:ext cx="1643074" cy="51019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ja-JP" altLang="en-US" sz="2400" b="1" dirty="0" smtClean="0">
                <a:solidFill>
                  <a:srgbClr val="FF2712"/>
                </a:solidFill>
                <a:ea typeface="ＭＳ Ｐゴシック" charset="-128"/>
              </a:rPr>
              <a:t>寿命</a:t>
            </a:r>
            <a:r>
              <a:rPr lang="ja-JP" altLang="en-US" sz="2400" b="1" dirty="0">
                <a:solidFill>
                  <a:srgbClr val="FF2712"/>
                </a:solidFill>
                <a:ea typeface="ＭＳ Ｐゴシック" charset="-128"/>
              </a:rPr>
              <a:t>対策品</a:t>
            </a:r>
          </a:p>
        </p:txBody>
      </p:sp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8436" y="1000108"/>
            <a:ext cx="1965564" cy="207170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9" name="テキスト ボックス 28"/>
          <p:cNvSpPr txBox="1"/>
          <p:nvPr/>
        </p:nvSpPr>
        <p:spPr>
          <a:xfrm>
            <a:off x="357158" y="5631631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</a:rPr>
              <a:t>□これまでの角型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MCP-PMT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のおよそ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100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倍の寿命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(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３年以上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2" name="Rectangle 8"/>
          <p:cNvSpPr>
            <a:spLocks/>
          </p:cNvSpPr>
          <p:nvPr/>
        </p:nvSpPr>
        <p:spPr bwMode="auto">
          <a:xfrm>
            <a:off x="6143636" y="1857364"/>
            <a:ext cx="1500198" cy="51019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ja-JP" altLang="en-US" sz="2000" b="1" dirty="0" smtClean="0">
                <a:solidFill>
                  <a:schemeClr val="accent2"/>
                </a:solidFill>
                <a:ea typeface="ＭＳ Ｐゴシック" charset="-128"/>
              </a:rPr>
              <a:t>丸型</a:t>
            </a:r>
            <a:r>
              <a:rPr lang="en-US" altLang="ja-JP" sz="2000" b="1" dirty="0" smtClean="0">
                <a:solidFill>
                  <a:schemeClr val="accent2"/>
                </a:solidFill>
                <a:ea typeface="ＭＳ Ｐゴシック" charset="-128"/>
              </a:rPr>
              <a:t>PMT</a:t>
            </a:r>
            <a:endParaRPr lang="ja-JP" altLang="en-US" sz="2000" b="1" dirty="0">
              <a:solidFill>
                <a:schemeClr val="accent2"/>
              </a:solidFill>
              <a:ea typeface="ＭＳ Ｐゴシック" charset="-128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785786" y="2000240"/>
            <a:ext cx="1000100" cy="71438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Rectangle 8"/>
          <p:cNvSpPr>
            <a:spLocks/>
          </p:cNvSpPr>
          <p:nvPr/>
        </p:nvSpPr>
        <p:spPr bwMode="auto">
          <a:xfrm>
            <a:off x="1785918" y="2704495"/>
            <a:ext cx="1500198" cy="51019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ja-JP" altLang="en-US" sz="2000" b="1" dirty="0" smtClean="0">
                <a:solidFill>
                  <a:srgbClr val="00B050"/>
                </a:solidFill>
                <a:ea typeface="ＭＳ Ｐゴシック" charset="-128"/>
              </a:rPr>
              <a:t>対策前の</a:t>
            </a:r>
            <a:r>
              <a:rPr lang="en-US" altLang="ja-JP" sz="2000" b="1" dirty="0" smtClean="0">
                <a:solidFill>
                  <a:srgbClr val="00B050"/>
                </a:solidFill>
                <a:ea typeface="ＭＳ Ｐゴシック" charset="-128"/>
              </a:rPr>
              <a:t>MCP-PMT</a:t>
            </a:r>
            <a:endParaRPr lang="ja-JP" altLang="en-US" sz="2000" b="1" dirty="0">
              <a:solidFill>
                <a:srgbClr val="00B050"/>
              </a:solidFill>
              <a:ea typeface="ＭＳ Ｐゴシック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429684" y="2285992"/>
            <a:ext cx="71431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 smtClean="0"/>
              <a:t>1~20kHz</a:t>
            </a:r>
            <a:endParaRPr kumimoji="1" lang="ja-JP" altLang="en-US" sz="1000" b="1" dirty="0"/>
          </a:p>
        </p:txBody>
      </p:sp>
      <p:sp>
        <p:nvSpPr>
          <p:cNvPr id="18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kumimoji="1" lang="ja-JP" altLang="en-US" smtClean="0"/>
              <a:t>原子核三者若手夏の学校</a:t>
            </a:r>
            <a:r>
              <a:rPr kumimoji="1" lang="en-US" altLang="ja-JP" smtClean="0"/>
              <a:t>2010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786314" y="2500306"/>
            <a:ext cx="178595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solidFill>
                  <a:schemeClr val="accent2"/>
                </a:solidFill>
              </a:rPr>
              <a:t>丸型</a:t>
            </a:r>
            <a:r>
              <a:rPr lang="en-US" altLang="ja-JP" sz="1400" b="1" dirty="0" smtClean="0">
                <a:solidFill>
                  <a:schemeClr val="accent2"/>
                </a:solidFill>
              </a:rPr>
              <a:t>MCP(Al</a:t>
            </a:r>
            <a:r>
              <a:rPr lang="ja-JP" altLang="en-US" sz="1400" b="1" dirty="0" smtClean="0">
                <a:solidFill>
                  <a:schemeClr val="accent2"/>
                </a:solidFill>
              </a:rPr>
              <a:t>膜対策</a:t>
            </a:r>
            <a:r>
              <a:rPr lang="en-US" altLang="ja-JP" sz="1400" b="1" dirty="0" smtClean="0">
                <a:solidFill>
                  <a:schemeClr val="accent2"/>
                </a:solidFill>
              </a:rPr>
              <a:t>)</a:t>
            </a:r>
          </a:p>
          <a:p>
            <a:endParaRPr kumimoji="1" lang="ja-JP" altLang="en-US" sz="1200" b="1" dirty="0">
              <a:solidFill>
                <a:schemeClr val="accent2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714876" y="2786058"/>
            <a:ext cx="2143140" cy="6617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en-US" altLang="ja-JP" sz="1200" b="1" dirty="0" smtClean="0">
              <a:solidFill>
                <a:srgbClr val="107E2A"/>
              </a:solidFill>
            </a:endParaRPr>
          </a:p>
          <a:p>
            <a:r>
              <a:rPr kumimoji="1" lang="ja-JP" altLang="en-US" sz="1300" b="1" dirty="0" smtClean="0">
                <a:solidFill>
                  <a:srgbClr val="107E2A"/>
                </a:solidFill>
              </a:rPr>
              <a:t>　角型</a:t>
            </a:r>
            <a:r>
              <a:rPr kumimoji="1" lang="en-US" altLang="ja-JP" sz="1300" b="1" dirty="0" smtClean="0">
                <a:solidFill>
                  <a:srgbClr val="107E2A"/>
                </a:solidFill>
              </a:rPr>
              <a:t>MCP(Al</a:t>
            </a:r>
            <a:r>
              <a:rPr kumimoji="1" lang="ja-JP" altLang="en-US" sz="1300" b="1" dirty="0" smtClean="0">
                <a:solidFill>
                  <a:srgbClr val="107E2A"/>
                </a:solidFill>
              </a:rPr>
              <a:t>膜対策</a:t>
            </a:r>
            <a:r>
              <a:rPr kumimoji="1" lang="en-US" altLang="ja-JP" sz="1300" b="1" dirty="0" smtClean="0">
                <a:solidFill>
                  <a:srgbClr val="107E2A"/>
                </a:solidFill>
              </a:rPr>
              <a:t>)</a:t>
            </a:r>
            <a:endParaRPr lang="en-US" altLang="ja-JP" sz="1300" b="1" dirty="0" smtClean="0">
              <a:solidFill>
                <a:srgbClr val="107E2A"/>
              </a:solidFill>
            </a:endParaRPr>
          </a:p>
          <a:p>
            <a:endParaRPr kumimoji="1" lang="ja-JP" altLang="en-US" sz="1200" b="1" dirty="0">
              <a:solidFill>
                <a:srgbClr val="107E2A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714876" y="3450883"/>
            <a:ext cx="200026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en-US" altLang="ja-JP" sz="1000" b="1" dirty="0" smtClean="0">
              <a:solidFill>
                <a:srgbClr val="FF0000"/>
              </a:solidFill>
            </a:endParaRPr>
          </a:p>
          <a:p>
            <a:r>
              <a:rPr lang="ja-JP" altLang="en-US" sz="2000" b="1" dirty="0" smtClean="0">
                <a:solidFill>
                  <a:srgbClr val="FF0000"/>
                </a:solidFill>
              </a:rPr>
              <a:t> 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寿命対策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MCP</a:t>
            </a:r>
          </a:p>
          <a:p>
            <a:endParaRPr lang="en-US" altLang="ja-JP" sz="1000" b="1" dirty="0" smtClean="0">
              <a:solidFill>
                <a:srgbClr val="FF0000"/>
              </a:solidFill>
            </a:endParaRPr>
          </a:p>
        </p:txBody>
      </p:sp>
      <p:sp>
        <p:nvSpPr>
          <p:cNvPr id="23" name="右大かっこ 22"/>
          <p:cNvSpPr/>
          <p:nvPr/>
        </p:nvSpPr>
        <p:spPr>
          <a:xfrm>
            <a:off x="4714876" y="2786058"/>
            <a:ext cx="71438" cy="571504"/>
          </a:xfrm>
          <a:prstGeom prst="rightBracket">
            <a:avLst/>
          </a:prstGeom>
          <a:ln w="25400">
            <a:solidFill>
              <a:srgbClr val="107E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大かっこ 24"/>
          <p:cNvSpPr/>
          <p:nvPr/>
        </p:nvSpPr>
        <p:spPr>
          <a:xfrm>
            <a:off x="4714876" y="3500438"/>
            <a:ext cx="71438" cy="571504"/>
          </a:xfrm>
          <a:prstGeom prst="rightBracke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右大かっこ 29"/>
          <p:cNvSpPr/>
          <p:nvPr/>
        </p:nvSpPr>
        <p:spPr>
          <a:xfrm>
            <a:off x="4714876" y="2562220"/>
            <a:ext cx="61914" cy="152400"/>
          </a:xfrm>
          <a:prstGeom prst="rightBracket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572264" y="4590644"/>
            <a:ext cx="221457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出力総電荷量</a:t>
            </a:r>
            <a:r>
              <a:rPr kumimoji="1" lang="en-US" altLang="ja-JP" sz="1600" b="1" dirty="0" err="1" smtClean="0"/>
              <a:t>mC</a:t>
            </a:r>
            <a:r>
              <a:rPr kumimoji="1" lang="en-US" altLang="ja-JP" sz="1600" b="1" dirty="0" smtClean="0"/>
              <a:t>/cm</a:t>
            </a:r>
            <a:r>
              <a:rPr kumimoji="1" lang="en-US" altLang="ja-JP" sz="1600" b="1" baseline="30000" dirty="0" smtClean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071934" y="129581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/>
              <a:t>まとめ</a:t>
            </a:r>
            <a:endParaRPr lang="en-US" altLang="ja-JP" sz="3200" b="1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07812-3CC5-442C-8195-B8679237F5A8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原子核三者若手夏の学校</a:t>
            </a:r>
            <a:r>
              <a:rPr kumimoji="1" lang="en-US" altLang="ja-JP" smtClean="0"/>
              <a:t>2010</a:t>
            </a:r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5720" y="2667104"/>
            <a:ext cx="864396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TOP</a:t>
            </a:r>
            <a:r>
              <a:rPr kumimoji="1" lang="ja-JP" altLang="en-US" sz="2400" dirty="0" smtClean="0"/>
              <a:t>カウンターに用いる光検出器・角型</a:t>
            </a:r>
            <a:r>
              <a:rPr kumimoji="1" lang="en-US" altLang="ja-JP" sz="2400" dirty="0" smtClean="0"/>
              <a:t>MCP-PMT</a:t>
            </a:r>
            <a:r>
              <a:rPr lang="ja-JP" altLang="en-US" sz="2400" dirty="0" smtClean="0"/>
              <a:t>は</a:t>
            </a:r>
            <a:endParaRPr lang="en-US" altLang="ja-JP" sz="2400" dirty="0" smtClean="0"/>
          </a:p>
          <a:p>
            <a:r>
              <a:rPr lang="ja-JP" altLang="en-US" sz="2400" dirty="0" smtClean="0"/>
              <a:t>　光照射による</a:t>
            </a:r>
            <a:r>
              <a:rPr lang="en-US" altLang="ja-JP" sz="2400" dirty="0" smtClean="0"/>
              <a:t>Q.E</a:t>
            </a:r>
            <a:r>
              <a:rPr lang="ja-JP" altLang="en-US" sz="2400" dirty="0" smtClean="0"/>
              <a:t>劣化の問題をかかえていた</a:t>
            </a:r>
            <a:endParaRPr lang="en-US" altLang="ja-JP" sz="2400" dirty="0" smtClean="0"/>
          </a:p>
          <a:p>
            <a:endParaRPr kumimoji="1" lang="en-US" altLang="ja-JP" sz="1000" dirty="0" smtClean="0"/>
          </a:p>
          <a:p>
            <a:r>
              <a:rPr kumimoji="1" lang="ja-JP" altLang="en-US" sz="2400" dirty="0" smtClean="0"/>
              <a:t>測定結果から、光電面劣化の原因を</a:t>
            </a:r>
            <a:r>
              <a:rPr kumimoji="1" lang="ja-JP" altLang="en-US" sz="2800" dirty="0" smtClean="0"/>
              <a:t>中性ガスによるもの</a:t>
            </a:r>
            <a:r>
              <a:rPr kumimoji="1" lang="ja-JP" altLang="en-US" sz="2400" dirty="0" smtClean="0"/>
              <a:t>と疑い、</a:t>
            </a:r>
            <a:r>
              <a:rPr lang="ja-JP" altLang="en-US" sz="2400" dirty="0" smtClean="0"/>
              <a:t>次の対策を行なった</a:t>
            </a:r>
            <a:r>
              <a:rPr lang="en-US" altLang="ja-JP" sz="2400" dirty="0" smtClean="0"/>
              <a:t>MCP-PMT</a:t>
            </a:r>
            <a:r>
              <a:rPr lang="ja-JP" altLang="en-US" sz="2400" dirty="0" smtClean="0"/>
              <a:t>を製作した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　　１．セラミック材による経路の遮断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　　２．</a:t>
            </a:r>
            <a:r>
              <a:rPr lang="en-US" altLang="ja-JP" sz="2400" dirty="0" smtClean="0"/>
              <a:t>MCP</a:t>
            </a:r>
            <a:r>
              <a:rPr lang="ja-JP" altLang="en-US" sz="2400" dirty="0" smtClean="0"/>
              <a:t>のクリーニング強化</a:t>
            </a:r>
            <a:endParaRPr lang="en-US" altLang="ja-JP" sz="2400" dirty="0" smtClean="0"/>
          </a:p>
          <a:p>
            <a:endParaRPr kumimoji="1" lang="en-US" altLang="ja-JP" sz="1600" dirty="0" smtClean="0"/>
          </a:p>
          <a:p>
            <a:r>
              <a:rPr lang="ja-JP" altLang="en-US" sz="2400" dirty="0" smtClean="0"/>
              <a:t>対策品の寿命測定の結果、</a:t>
            </a:r>
            <a:endParaRPr lang="en-US" altLang="ja-JP" sz="2400" dirty="0" smtClean="0"/>
          </a:p>
          <a:p>
            <a:r>
              <a:rPr lang="ja-JP" altLang="en-US" sz="2400" b="1" dirty="0" smtClean="0">
                <a:solidFill>
                  <a:srgbClr val="FF0000"/>
                </a:solidFill>
              </a:rPr>
              <a:t>　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 </a:t>
            </a:r>
            <a:r>
              <a:rPr lang="ja-JP" altLang="en-US" sz="2400" dirty="0" smtClean="0"/>
              <a:t>約</a:t>
            </a:r>
            <a:r>
              <a:rPr lang="en-US" altLang="ja-JP" sz="2400" dirty="0" smtClean="0"/>
              <a:t>100</a:t>
            </a:r>
            <a:r>
              <a:rPr lang="ja-JP" altLang="en-US" sz="2400" dirty="0" smtClean="0"/>
              <a:t>倍以上</a:t>
            </a:r>
            <a:r>
              <a:rPr lang="en-US" altLang="ja-JP" sz="2400" dirty="0" smtClean="0"/>
              <a:t>(3</a:t>
            </a:r>
            <a:r>
              <a:rPr lang="ja-JP" altLang="en-US" sz="2400" dirty="0" smtClean="0"/>
              <a:t>年以上</a:t>
            </a:r>
            <a:r>
              <a:rPr lang="en-US" altLang="ja-JP" sz="2400" dirty="0" smtClean="0"/>
              <a:t>@</a:t>
            </a:r>
            <a:r>
              <a:rPr lang="en-US" altLang="ja-JP" sz="2400" dirty="0" err="1" smtClean="0"/>
              <a:t>BELLEⅡ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の寿命を実現</a:t>
            </a:r>
            <a:endParaRPr lang="en-US" altLang="ja-JP" sz="28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5536" y="1196752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2013</a:t>
            </a:r>
            <a:r>
              <a:rPr lang="ja-JP" altLang="en-US" sz="2800" dirty="0" smtClean="0"/>
              <a:t>年開始予定の</a:t>
            </a:r>
            <a:r>
              <a:rPr lang="en-US" altLang="ja-JP" sz="2800" dirty="0" smtClean="0"/>
              <a:t>Belle II</a:t>
            </a:r>
            <a:r>
              <a:rPr lang="ja-JP" altLang="en-US" sz="2800" dirty="0" smtClean="0"/>
              <a:t>実験に向けて、新型粒子識別装置</a:t>
            </a:r>
            <a:r>
              <a:rPr lang="en-US" altLang="ja-JP" sz="2800" dirty="0" smtClean="0"/>
              <a:t>TOP</a:t>
            </a:r>
            <a:r>
              <a:rPr lang="ja-JP" altLang="en-US" sz="2800" dirty="0" smtClean="0"/>
              <a:t>カウンターの開発研究を行なっている</a:t>
            </a:r>
            <a:endParaRPr lang="en-US" altLang="ja-JP" sz="2400" dirty="0" smtClean="0"/>
          </a:p>
          <a:p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TOP</a:t>
            </a:r>
            <a:r>
              <a:rPr lang="ja-JP" altLang="en-US" dirty="0" smtClean="0"/>
              <a:t>カウンターの開発現状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原子核三者若手夏の学校</a:t>
            </a:r>
            <a:r>
              <a:rPr lang="en-US" altLang="ja-JP" smtClean="0"/>
              <a:t>2010</a:t>
            </a:r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A7A45-5DD8-4E91-BF32-DB14F6426925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ja-JP" smtClean="0"/>
              <a:t>Back up</a:t>
            </a: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A7A45-5DD8-4E91-BF32-DB14F6426925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原子核三者若手夏の学校</a:t>
            </a:r>
            <a:r>
              <a:rPr lang="en-US" altLang="ja-JP" smtClean="0"/>
              <a:t>2010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58175" cy="928688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内容</a:t>
            </a:r>
            <a:endParaRPr lang="en-US" altLang="ja-JP" dirty="0" smtClean="0"/>
          </a:p>
        </p:txBody>
      </p:sp>
      <p:sp>
        <p:nvSpPr>
          <p:cNvPr id="14339" name="コンテンツ プレースホルダ 3"/>
          <p:cNvSpPr>
            <a:spLocks noGrp="1"/>
          </p:cNvSpPr>
          <p:nvPr>
            <p:ph idx="1"/>
          </p:nvPr>
        </p:nvSpPr>
        <p:spPr>
          <a:xfrm>
            <a:off x="214313" y="1495325"/>
            <a:ext cx="8678167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ja-JP" altLang="en-US" dirty="0" smtClean="0"/>
              <a:t>１．</a:t>
            </a:r>
            <a:r>
              <a:rPr lang="en-US" altLang="ja-JP" dirty="0" smtClean="0"/>
              <a:t>Belle(Ⅱ)</a:t>
            </a:r>
            <a:r>
              <a:rPr lang="ja-JP" altLang="en-US" dirty="0" smtClean="0"/>
              <a:t>実験について</a:t>
            </a:r>
            <a:endParaRPr lang="en-US" altLang="ja-JP" dirty="0" smtClean="0"/>
          </a:p>
          <a:p>
            <a:pPr eaLnBrk="1" hangingPunct="1">
              <a:buFontTx/>
              <a:buNone/>
            </a:pPr>
            <a:endParaRPr lang="en-US" altLang="ja-JP" sz="2000" dirty="0" smtClean="0"/>
          </a:p>
          <a:p>
            <a:pPr eaLnBrk="1" hangingPunct="1">
              <a:buFontTx/>
              <a:buNone/>
            </a:pPr>
            <a:r>
              <a:rPr lang="en-US" altLang="ja-JP" dirty="0" smtClean="0"/>
              <a:t>2</a:t>
            </a:r>
            <a:r>
              <a:rPr lang="ja-JP" altLang="en-US" dirty="0" err="1" smtClean="0"/>
              <a:t>．</a:t>
            </a:r>
            <a:r>
              <a:rPr lang="ja-JP" altLang="en-US" dirty="0" smtClean="0"/>
              <a:t>粒子識別装置</a:t>
            </a:r>
            <a:r>
              <a:rPr lang="en-US" altLang="ja-JP" dirty="0" smtClean="0"/>
              <a:t>TOP</a:t>
            </a:r>
            <a:r>
              <a:rPr lang="ja-JP" altLang="en-US" dirty="0" smtClean="0"/>
              <a:t>カウンターの原理と期待さ　</a:t>
            </a:r>
            <a:r>
              <a:rPr lang="ja-JP" altLang="en-US" dirty="0" err="1" smtClean="0"/>
              <a:t>れる</a:t>
            </a:r>
            <a:r>
              <a:rPr lang="ja-JP" altLang="en-US" dirty="0" smtClean="0"/>
              <a:t>性能</a:t>
            </a:r>
            <a:endParaRPr lang="en-US" altLang="ja-JP" dirty="0" smtClean="0"/>
          </a:p>
          <a:p>
            <a:pPr eaLnBrk="1" hangingPunct="1">
              <a:buFontTx/>
              <a:buNone/>
            </a:pPr>
            <a:endParaRPr lang="en-US" altLang="ja-JP" sz="2000" dirty="0" smtClean="0"/>
          </a:p>
          <a:p>
            <a:pPr eaLnBrk="1" hangingPunct="1">
              <a:buFontTx/>
              <a:buNone/>
            </a:pPr>
            <a:r>
              <a:rPr lang="en-US" altLang="ja-JP" dirty="0" smtClean="0"/>
              <a:t>3．</a:t>
            </a:r>
            <a:r>
              <a:rPr lang="ja-JP" altLang="en-US" dirty="0" smtClean="0"/>
              <a:t>光検出器</a:t>
            </a:r>
            <a:r>
              <a:rPr lang="en-US" altLang="ja-JP" dirty="0" smtClean="0"/>
              <a:t>MCP-PMT</a:t>
            </a:r>
            <a:r>
              <a:rPr lang="ja-JP" altLang="en-US" dirty="0" smtClean="0"/>
              <a:t>の寿命に関する研究</a:t>
            </a:r>
            <a:endParaRPr lang="en-US" altLang="ja-JP" dirty="0" smtClean="0"/>
          </a:p>
          <a:p>
            <a:pPr eaLnBrk="1" hangingPunct="1">
              <a:buFontTx/>
              <a:buNone/>
            </a:pPr>
            <a:endParaRPr lang="en-US" altLang="ja-JP" dirty="0" smtClean="0"/>
          </a:p>
          <a:p>
            <a:pPr eaLnBrk="1" hangingPunct="1">
              <a:buFontTx/>
              <a:buNone/>
            </a:pPr>
            <a:endParaRPr lang="en-US" altLang="ja-JP" sz="2400" b="1" dirty="0" smtClean="0">
              <a:solidFill>
                <a:srgbClr val="FF0000"/>
              </a:solidFill>
            </a:endParaRPr>
          </a:p>
        </p:txBody>
      </p:sp>
      <p:sp>
        <p:nvSpPr>
          <p:cNvPr id="1434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DF9CA5-714B-485D-9F6B-DDE2D7B9D02C}" type="slidenum">
              <a:rPr lang="en-US" altLang="ja-JP" smtClean="0">
                <a:ea typeface="ＭＳ Ｐゴシック" charset="-128"/>
              </a:rPr>
              <a:pPr/>
              <a:t>2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14341" name="フッター プレースホルダ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ja-JP" altLang="en-US" dirty="0" smtClean="0">
                <a:ea typeface="ＭＳ Ｐゴシック" charset="-128"/>
              </a:rPr>
              <a:t>原子核三者若手夏の学校</a:t>
            </a:r>
            <a:r>
              <a:rPr lang="en-US" altLang="ja-JP" dirty="0" smtClean="0">
                <a:ea typeface="ＭＳ Ｐゴシック" charset="-128"/>
              </a:rPr>
              <a:t>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原子核三者若手夏の学校</a:t>
            </a:r>
            <a:r>
              <a:rPr lang="en-US" altLang="ja-JP" smtClean="0"/>
              <a:t>2010</a:t>
            </a:r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A7A45-5DD8-4E91-BF32-DB14F6426925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  <p:pic>
        <p:nvPicPr>
          <p:cNvPr id="124930" name="Picture 2" descr="D:\arita\presentation\sumerschool2010\lumi_bel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8" y="347663"/>
            <a:ext cx="8848725" cy="616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タイトル 1"/>
          <p:cNvSpPr>
            <a:spLocks noGrp="1"/>
          </p:cNvSpPr>
          <p:nvPr>
            <p:ph type="title" idx="4294967295"/>
          </p:nvPr>
        </p:nvSpPr>
        <p:spPr>
          <a:xfrm>
            <a:off x="428625" y="0"/>
            <a:ext cx="8258175" cy="928688"/>
          </a:xfrm>
        </p:spPr>
        <p:txBody>
          <a:bodyPr/>
          <a:lstStyle/>
          <a:p>
            <a:pPr eaLnBrk="1" hangingPunct="1"/>
            <a:r>
              <a:rPr lang="ja-JP" altLang="en-US" sz="4000" smtClean="0"/>
              <a:t>研究背景</a:t>
            </a:r>
          </a:p>
        </p:txBody>
      </p:sp>
      <p:sp>
        <p:nvSpPr>
          <p:cNvPr id="1029" name="スライド番号プレースホルダ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D1BE032-4CEF-4FAA-B468-E8DAA4AB57DD}" type="slidenum">
              <a:rPr lang="en-US" altLang="ja-JP" sz="1400"/>
              <a:pPr algn="r"/>
              <a:t>21</a:t>
            </a:fld>
            <a:endParaRPr lang="en-US" altLang="ja-JP" sz="1400"/>
          </a:p>
        </p:txBody>
      </p:sp>
      <p:sp>
        <p:nvSpPr>
          <p:cNvPr id="1030" name="Text Box 20"/>
          <p:cNvSpPr txBox="1">
            <a:spLocks noChangeArrowheads="1"/>
          </p:cNvSpPr>
          <p:nvPr/>
        </p:nvSpPr>
        <p:spPr bwMode="auto">
          <a:xfrm>
            <a:off x="2500313" y="4357688"/>
            <a:ext cx="7315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>
                <a:solidFill>
                  <a:srgbClr val="FF3300"/>
                </a:solidFill>
              </a:rPr>
              <a:t>粒子識別</a:t>
            </a:r>
            <a:r>
              <a:rPr lang="ja-JP" altLang="en-US" sz="2400"/>
              <a:t>＋</a:t>
            </a:r>
            <a:r>
              <a:rPr lang="ja-JP" altLang="en-US" sz="2400">
                <a:solidFill>
                  <a:srgbClr val="FF3300"/>
                </a:solidFill>
              </a:rPr>
              <a:t>粒子の物理的な情報</a:t>
            </a:r>
            <a:r>
              <a:rPr lang="ja-JP" altLang="en-US" sz="2400"/>
              <a:t>で物理をみる</a:t>
            </a:r>
          </a:p>
        </p:txBody>
      </p:sp>
      <p:grpSp>
        <p:nvGrpSpPr>
          <p:cNvPr id="2" name="グループ化 24"/>
          <p:cNvGrpSpPr>
            <a:grpSpLocks/>
          </p:cNvGrpSpPr>
          <p:nvPr/>
        </p:nvGrpSpPr>
        <p:grpSpPr bwMode="auto">
          <a:xfrm>
            <a:off x="71438" y="3714750"/>
            <a:ext cx="2339975" cy="2590800"/>
            <a:chOff x="71406" y="3338530"/>
            <a:chExt cx="2339975" cy="2590800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71406" y="3338530"/>
            <a:ext cx="2339975" cy="2590800"/>
          </p:xfrm>
          <a:graphic>
            <a:graphicData uri="http://schemas.openxmlformats.org/presentationml/2006/ole">
              <p:oleObj spid="_x0000_s123906" name="ビットマップ イメージ" r:id="rId4" imgW="1819529" imgH="2362530" progId="PBrush">
                <p:embed/>
              </p:oleObj>
            </a:graphicData>
          </a:graphic>
        </p:graphicFrame>
        <p:sp>
          <p:nvSpPr>
            <p:cNvPr id="1048" name="Line 129"/>
            <p:cNvSpPr>
              <a:spLocks noChangeShapeType="1"/>
            </p:cNvSpPr>
            <p:nvPr/>
          </p:nvSpPr>
          <p:spPr bwMode="auto">
            <a:xfrm flipH="1" flipV="1">
              <a:off x="1214414" y="3929066"/>
              <a:ext cx="771548" cy="2381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" name="グループ化 22"/>
          <p:cNvGrpSpPr>
            <a:grpSpLocks/>
          </p:cNvGrpSpPr>
          <p:nvPr/>
        </p:nvGrpSpPr>
        <p:grpSpPr bwMode="auto">
          <a:xfrm>
            <a:off x="2443163" y="963613"/>
            <a:ext cx="6700837" cy="5206999"/>
            <a:chOff x="2443038" y="964013"/>
            <a:chExt cx="6700954" cy="5205945"/>
          </a:xfrm>
        </p:grpSpPr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43038" y="964013"/>
              <a:ext cx="6700954" cy="3465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35"/>
            <p:cNvSpPr txBox="1">
              <a:spLocks noChangeArrowheads="1"/>
            </p:cNvSpPr>
            <p:nvPr/>
          </p:nvSpPr>
          <p:spPr bwMode="auto">
            <a:xfrm>
              <a:off x="3571763" y="5000407"/>
              <a:ext cx="4972060" cy="1169551"/>
            </a:xfrm>
            <a:prstGeom prst="rect">
              <a:avLst/>
            </a:prstGeom>
            <a:solidFill>
              <a:srgbClr val="EBFFEB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sz="2800" b="1">
                  <a:solidFill>
                    <a:schemeClr val="accent2"/>
                  </a:solidFill>
                </a:rPr>
                <a:t>◎粒子識別が非常に重要！！</a:t>
              </a:r>
              <a:endParaRPr lang="en-US" altLang="ja-JP" sz="2800" b="1">
                <a:solidFill>
                  <a:schemeClr val="accent2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ja-JP" altLang="en-US" sz="2800" b="1">
                  <a:solidFill>
                    <a:schemeClr val="accent2"/>
                  </a:solidFill>
                </a:rPr>
                <a:t>　　</a:t>
              </a:r>
              <a:r>
                <a:rPr lang="en-US" altLang="ja-JP" sz="2800" b="1">
                  <a:solidFill>
                    <a:schemeClr val="accent2"/>
                  </a:solidFill>
                </a:rPr>
                <a:t>(</a:t>
              </a:r>
              <a:r>
                <a:rPr lang="ja-JP" altLang="en-US" sz="2800" b="1">
                  <a:solidFill>
                    <a:schemeClr val="accent2"/>
                  </a:solidFill>
                </a:rPr>
                <a:t>特に</a:t>
              </a:r>
              <a:r>
                <a:rPr lang="en-US" altLang="ja-JP" sz="2800" b="1">
                  <a:solidFill>
                    <a:schemeClr val="accent2"/>
                  </a:solidFill>
                </a:rPr>
                <a:t>K/π</a:t>
              </a:r>
              <a:r>
                <a:rPr lang="ja-JP" altLang="en-US" sz="2800" b="1">
                  <a:solidFill>
                    <a:schemeClr val="accent2"/>
                  </a:solidFill>
                </a:rPr>
                <a:t>識別が難しい</a:t>
              </a:r>
              <a:r>
                <a:rPr lang="en-US" altLang="ja-JP" sz="2800" b="1">
                  <a:solidFill>
                    <a:schemeClr val="accent2"/>
                  </a:solidFill>
                </a:rPr>
                <a:t>)</a:t>
              </a:r>
              <a:endParaRPr lang="ja-JP" altLang="en-US" sz="2800" b="1">
                <a:solidFill>
                  <a:schemeClr val="accent2"/>
                </a:solidFill>
              </a:endParaRPr>
            </a:p>
          </p:txBody>
        </p:sp>
        <p:sp>
          <p:nvSpPr>
            <p:cNvPr id="1039" name="Text Box 131"/>
            <p:cNvSpPr txBox="1">
              <a:spLocks noChangeArrowheads="1"/>
            </p:cNvSpPr>
            <p:nvPr/>
          </p:nvSpPr>
          <p:spPr bwMode="auto">
            <a:xfrm>
              <a:off x="3071800" y="1571612"/>
              <a:ext cx="271464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800" b="1"/>
                <a:t>B-tag</a:t>
              </a:r>
              <a:r>
                <a:rPr lang="ja-JP" altLang="en-US" sz="2800" b="1"/>
                <a:t>  </a:t>
              </a:r>
              <a:r>
                <a:rPr lang="en-US" altLang="ja-JP" sz="2800" b="1"/>
                <a:t>K</a:t>
              </a:r>
              <a:r>
                <a:rPr lang="en-US" altLang="ja-JP" sz="2800" b="1" baseline="30000"/>
                <a:t>+</a:t>
              </a:r>
              <a:r>
                <a:rPr lang="ja-JP" altLang="en-US" sz="2800" b="1"/>
                <a:t>⇒</a:t>
              </a:r>
              <a:r>
                <a:rPr lang="en-US" altLang="ja-JP" sz="2800" b="1"/>
                <a:t>B</a:t>
              </a:r>
              <a:r>
                <a:rPr lang="en-US" altLang="ja-JP" sz="2800" b="1" baseline="30000"/>
                <a:t>0</a:t>
              </a:r>
            </a:p>
          </p:txBody>
        </p:sp>
        <p:sp>
          <p:nvSpPr>
            <p:cNvPr id="1040" name="テキスト ボックス 13"/>
            <p:cNvSpPr txBox="1">
              <a:spLocks noChangeArrowheads="1"/>
            </p:cNvSpPr>
            <p:nvPr/>
          </p:nvSpPr>
          <p:spPr bwMode="auto">
            <a:xfrm>
              <a:off x="2500296" y="3415730"/>
              <a:ext cx="857255" cy="5847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3200" b="1"/>
                <a:t>   B</a:t>
              </a:r>
              <a:endParaRPr lang="ja-JP" altLang="en-US" sz="3200" b="1"/>
            </a:p>
          </p:txBody>
        </p:sp>
        <p:sp>
          <p:nvSpPr>
            <p:cNvPr id="1041" name="テキスト ボックス 14"/>
            <p:cNvSpPr txBox="1">
              <a:spLocks noChangeArrowheads="1"/>
            </p:cNvSpPr>
            <p:nvPr/>
          </p:nvSpPr>
          <p:spPr bwMode="auto">
            <a:xfrm>
              <a:off x="3143237" y="3416859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/>
                <a:t>0</a:t>
              </a:r>
              <a:endParaRPr lang="ja-JP" altLang="en-US"/>
            </a:p>
          </p:txBody>
        </p:sp>
        <p:sp>
          <p:nvSpPr>
            <p:cNvPr id="1042" name="テキスト ボックス 15"/>
            <p:cNvSpPr txBox="1">
              <a:spLocks noChangeArrowheads="1"/>
            </p:cNvSpPr>
            <p:nvPr/>
          </p:nvSpPr>
          <p:spPr bwMode="auto">
            <a:xfrm>
              <a:off x="7929582" y="1905648"/>
              <a:ext cx="35718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800" b="1">
                  <a:solidFill>
                    <a:srgbClr val="FF0000"/>
                  </a:solidFill>
                </a:rPr>
                <a:t>π</a:t>
              </a:r>
              <a:endParaRPr lang="ja-JP" altLang="en-US" sz="2800" b="1">
                <a:solidFill>
                  <a:srgbClr val="FF0000"/>
                </a:solidFill>
              </a:endParaRPr>
            </a:p>
          </p:txBody>
        </p:sp>
        <p:sp>
          <p:nvSpPr>
            <p:cNvPr id="1043" name="テキスト ボックス 16"/>
            <p:cNvSpPr txBox="1">
              <a:spLocks noChangeArrowheads="1"/>
            </p:cNvSpPr>
            <p:nvPr/>
          </p:nvSpPr>
          <p:spPr bwMode="auto">
            <a:xfrm>
              <a:off x="8001018" y="3405847"/>
              <a:ext cx="35718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800" b="1">
                  <a:solidFill>
                    <a:srgbClr val="FF0000"/>
                  </a:solidFill>
                </a:rPr>
                <a:t>π</a:t>
              </a:r>
              <a:endParaRPr lang="ja-JP" altLang="en-US" sz="2800" b="1">
                <a:solidFill>
                  <a:srgbClr val="FF0000"/>
                </a:solidFill>
              </a:endParaRPr>
            </a:p>
          </p:txBody>
        </p:sp>
        <p:sp>
          <p:nvSpPr>
            <p:cNvPr id="1044" name="テキスト ボックス 17"/>
            <p:cNvSpPr txBox="1">
              <a:spLocks noChangeArrowheads="1"/>
            </p:cNvSpPr>
            <p:nvPr/>
          </p:nvSpPr>
          <p:spPr bwMode="auto">
            <a:xfrm>
              <a:off x="8286770" y="3345421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>
                  <a:solidFill>
                    <a:srgbClr val="FF0000"/>
                  </a:solidFill>
                </a:rPr>
                <a:t>-</a:t>
              </a:r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045" name="テキスト ボックス 18"/>
            <p:cNvSpPr txBox="1">
              <a:spLocks noChangeArrowheads="1"/>
            </p:cNvSpPr>
            <p:nvPr/>
          </p:nvSpPr>
          <p:spPr bwMode="auto">
            <a:xfrm>
              <a:off x="8215337" y="1857364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>
                  <a:solidFill>
                    <a:srgbClr val="FF0000"/>
                  </a:solidFill>
                </a:rPr>
                <a:t>+</a:t>
              </a:r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046" name="テキスト ボックス 19"/>
            <p:cNvSpPr txBox="1">
              <a:spLocks noChangeArrowheads="1"/>
            </p:cNvSpPr>
            <p:nvPr/>
          </p:nvSpPr>
          <p:spPr bwMode="auto">
            <a:xfrm>
              <a:off x="8572532" y="1905648"/>
              <a:ext cx="35719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800" b="1">
                  <a:solidFill>
                    <a:srgbClr val="0066FF"/>
                  </a:solidFill>
                </a:rPr>
                <a:t>K</a:t>
              </a:r>
              <a:endParaRPr lang="ja-JP" altLang="en-US" sz="2800" b="1">
                <a:solidFill>
                  <a:srgbClr val="0066FF"/>
                </a:solidFill>
              </a:endParaRPr>
            </a:p>
          </p:txBody>
        </p:sp>
        <p:sp>
          <p:nvSpPr>
            <p:cNvPr id="1047" name="テキスト ボックス 21"/>
            <p:cNvSpPr txBox="1">
              <a:spLocks noChangeArrowheads="1"/>
            </p:cNvSpPr>
            <p:nvPr/>
          </p:nvSpPr>
          <p:spPr bwMode="auto">
            <a:xfrm>
              <a:off x="8858280" y="1857364"/>
              <a:ext cx="2142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>
                  <a:solidFill>
                    <a:srgbClr val="0066FF"/>
                  </a:solidFill>
                </a:rPr>
                <a:t>+</a:t>
              </a:r>
              <a:endParaRPr lang="ja-JP" altLang="en-US">
                <a:solidFill>
                  <a:srgbClr val="0066FF"/>
                </a:solidFill>
              </a:endParaRPr>
            </a:p>
          </p:txBody>
        </p:sp>
      </p:grpSp>
      <p:sp>
        <p:nvSpPr>
          <p:cNvPr id="1033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0" y="1143000"/>
            <a:ext cx="3429000" cy="1857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ja-JP" sz="2400" smtClean="0">
                <a:solidFill>
                  <a:srgbClr val="FF3300"/>
                </a:solidFill>
              </a:rPr>
              <a:t>B</a:t>
            </a:r>
            <a:r>
              <a:rPr lang="ja-JP" altLang="en-US" sz="2400" smtClean="0">
                <a:solidFill>
                  <a:srgbClr val="FF3300"/>
                </a:solidFill>
              </a:rPr>
              <a:t>中間子を始状態とし</a:t>
            </a:r>
            <a:endParaRPr lang="en-US" altLang="ja-JP" sz="2400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r>
              <a:rPr lang="ja-JP" altLang="en-US" sz="2400" smtClean="0">
                <a:solidFill>
                  <a:srgbClr val="FF3300"/>
                </a:solidFill>
              </a:rPr>
              <a:t>た世代を超える崩壊</a:t>
            </a:r>
            <a:endParaRPr lang="en-US" altLang="ja-JP" sz="2400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r>
              <a:rPr lang="ja-JP" altLang="en-US" sz="2400" b="1" smtClean="0">
                <a:solidFill>
                  <a:srgbClr val="FF3300"/>
                </a:solidFill>
              </a:rPr>
              <a:t>フレーバー物理</a:t>
            </a:r>
            <a:endParaRPr lang="en-US" altLang="ja-JP" sz="2400" b="1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ja-JP" sz="2400" smtClean="0">
                <a:solidFill>
                  <a:srgbClr val="FF3300"/>
                </a:solidFill>
              </a:rPr>
              <a:t>Ex)B</a:t>
            </a:r>
            <a:r>
              <a:rPr lang="ja-JP" altLang="en-US" sz="2400" smtClean="0">
                <a:solidFill>
                  <a:srgbClr val="FF3300"/>
                </a:solidFill>
              </a:rPr>
              <a:t>→</a:t>
            </a:r>
            <a:r>
              <a:rPr lang="en-US" altLang="ja-JP" sz="2400" smtClean="0">
                <a:solidFill>
                  <a:srgbClr val="FF3300"/>
                </a:solidFill>
              </a:rPr>
              <a:t>D</a:t>
            </a:r>
            <a:r>
              <a:rPr lang="en-US" altLang="ja-JP" sz="2400" baseline="30000" smtClean="0">
                <a:solidFill>
                  <a:srgbClr val="FF3300"/>
                </a:solidFill>
              </a:rPr>
              <a:t>-</a:t>
            </a:r>
            <a:r>
              <a:rPr lang="en-US" altLang="ja-JP" sz="2400" smtClean="0">
                <a:solidFill>
                  <a:srgbClr val="FF3300"/>
                </a:solidFill>
              </a:rPr>
              <a:t> J/ψ</a:t>
            </a:r>
          </a:p>
          <a:p>
            <a:pPr eaLnBrk="1" hangingPunct="1">
              <a:buFontTx/>
              <a:buNone/>
            </a:pPr>
            <a:r>
              <a:rPr lang="en-US" altLang="ja-JP" sz="2400" smtClean="0">
                <a:solidFill>
                  <a:srgbClr val="FF3300"/>
                </a:solidFill>
              </a:rPr>
              <a:t>   </a:t>
            </a:r>
            <a:r>
              <a:rPr lang="ja-JP" altLang="en-US" sz="2400" smtClean="0">
                <a:solidFill>
                  <a:srgbClr val="FF3300"/>
                </a:solidFill>
              </a:rPr>
              <a:t>　</a:t>
            </a:r>
            <a:r>
              <a:rPr lang="en-US" altLang="ja-JP" sz="2400" smtClean="0">
                <a:solidFill>
                  <a:srgbClr val="FF3300"/>
                </a:solidFill>
              </a:rPr>
              <a:t>B</a:t>
            </a:r>
            <a:r>
              <a:rPr lang="ja-JP" altLang="en-US" sz="2400" smtClean="0">
                <a:solidFill>
                  <a:srgbClr val="FF3300"/>
                </a:solidFill>
              </a:rPr>
              <a:t>→</a:t>
            </a:r>
            <a:r>
              <a:rPr lang="en-US" altLang="ja-JP" sz="2400" smtClean="0">
                <a:solidFill>
                  <a:srgbClr val="FF3300"/>
                </a:solidFill>
              </a:rPr>
              <a:t>πK,ππ</a:t>
            </a:r>
            <a:endParaRPr lang="ja-JP" altLang="en-US" sz="2400" smtClean="0">
              <a:solidFill>
                <a:srgbClr val="FF3300"/>
              </a:solidFill>
            </a:endParaRPr>
          </a:p>
        </p:txBody>
      </p:sp>
      <p:sp>
        <p:nvSpPr>
          <p:cNvPr id="1034" name="Oval 9"/>
          <p:cNvSpPr>
            <a:spLocks noChangeArrowheads="1"/>
          </p:cNvSpPr>
          <p:nvPr/>
        </p:nvSpPr>
        <p:spPr bwMode="auto">
          <a:xfrm>
            <a:off x="7929563" y="1857375"/>
            <a:ext cx="500062" cy="500063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5" name="Oval 9"/>
          <p:cNvSpPr>
            <a:spLocks noChangeArrowheads="1"/>
          </p:cNvSpPr>
          <p:nvPr/>
        </p:nvSpPr>
        <p:spPr bwMode="auto">
          <a:xfrm>
            <a:off x="8572500" y="1857375"/>
            <a:ext cx="500063" cy="500063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3000375" y="1000125"/>
            <a:ext cx="1643063" cy="42862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2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b="1" dirty="0">
                <a:solidFill>
                  <a:srgbClr val="0070C0"/>
                </a:solidFill>
              </a:rPr>
              <a:t>たとえば・・・</a:t>
            </a:r>
          </a:p>
        </p:txBody>
      </p:sp>
      <p:sp>
        <p:nvSpPr>
          <p:cNvPr id="25" name="スライド番号プレースホル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8B9C0-7BE1-40D6-89A0-58EF1C592A47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  <p:sp>
        <p:nvSpPr>
          <p:cNvPr id="26" name="フッター プレースホルダ 25"/>
          <p:cNvSpPr>
            <a:spLocks noGrp="1"/>
          </p:cNvSpPr>
          <p:nvPr>
            <p:ph type="ftr" sz="quarter" idx="11"/>
          </p:nvPr>
        </p:nvSpPr>
        <p:spPr>
          <a:xfrm>
            <a:off x="3124200" y="630932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ja-JP" altLang="en-US" dirty="0" smtClean="0"/>
              <a:t>原子核三者若手夏の学校</a:t>
            </a:r>
            <a:r>
              <a:rPr lang="en-US" altLang="ja-JP" dirty="0" smtClean="0"/>
              <a:t>2010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285984" y="142852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/>
              <a:t>Q.E</a:t>
            </a:r>
            <a:r>
              <a:rPr lang="ja-JP" altLang="en-US" sz="3200" b="1" dirty="0" smtClean="0"/>
              <a:t>劣化の場所依存性</a:t>
            </a:r>
            <a:endParaRPr lang="en-US" altLang="ja-JP" sz="3200" b="1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07812-3CC5-442C-8195-B8679237F5A8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原子核三者若手夏の学校</a:t>
            </a:r>
            <a:r>
              <a:rPr kumimoji="1" lang="en-US" altLang="ja-JP" smtClean="0"/>
              <a:t>2010</a:t>
            </a:r>
            <a:endParaRPr kumimoji="1" lang="ja-JP" alt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1142984"/>
            <a:ext cx="6929486" cy="45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1857356" y="1000108"/>
            <a:ext cx="31432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Q.E</a:t>
            </a:r>
            <a:r>
              <a:rPr lang="ja-JP" altLang="en-US" sz="2400" b="1" dirty="0" smtClean="0"/>
              <a:t>測定結果</a:t>
            </a:r>
            <a:endParaRPr kumimoji="1" lang="ja-JP" altLang="en-US" sz="2400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42844" y="5554492"/>
            <a:ext cx="9001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300" dirty="0" smtClean="0"/>
              <a:t>□中央と端でおよそ</a:t>
            </a:r>
            <a:r>
              <a:rPr lang="en-US" altLang="ja-JP" sz="2300" b="1" u="sng" dirty="0" smtClean="0"/>
              <a:t>2.6</a:t>
            </a:r>
            <a:r>
              <a:rPr lang="ja-JP" altLang="en-US" sz="2300" b="1" u="sng" dirty="0" smtClean="0"/>
              <a:t>倍</a:t>
            </a:r>
            <a:r>
              <a:rPr lang="ja-JP" altLang="en-US" sz="2300" dirty="0" smtClean="0"/>
              <a:t>の劣化の違い</a:t>
            </a:r>
            <a:endParaRPr lang="en-US" altLang="ja-JP" sz="2300" dirty="0" smtClean="0"/>
          </a:p>
          <a:p>
            <a:r>
              <a:rPr lang="ja-JP" altLang="en-US" sz="2300" dirty="0" smtClean="0"/>
              <a:t>□</a:t>
            </a:r>
            <a:r>
              <a:rPr lang="ja-JP" altLang="en-US" sz="2200" dirty="0" smtClean="0"/>
              <a:t>計算とおよそ一致している　⇒</a:t>
            </a:r>
            <a:r>
              <a:rPr lang="ja-JP" altLang="en-US" sz="2300" dirty="0" smtClean="0"/>
              <a:t>　</a:t>
            </a:r>
            <a:r>
              <a:rPr lang="ja-JP" altLang="en-US" sz="2300" u="sng" dirty="0" smtClean="0">
                <a:solidFill>
                  <a:srgbClr val="FF0000"/>
                </a:solidFill>
              </a:rPr>
              <a:t>中性ガス仮説は合理的な考え</a:t>
            </a:r>
            <a:endParaRPr lang="en-US" altLang="ja-JP" sz="2300" u="sng" dirty="0" smtClean="0">
              <a:solidFill>
                <a:srgbClr val="FF0000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9819" y="2500306"/>
            <a:ext cx="2324181" cy="131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テキスト ボックス 14"/>
          <p:cNvSpPr txBox="1"/>
          <p:nvPr/>
        </p:nvSpPr>
        <p:spPr>
          <a:xfrm>
            <a:off x="6715140" y="3929066"/>
            <a:ext cx="2643206" cy="181588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中性ガスがすきまから</a:t>
            </a:r>
            <a:endParaRPr kumimoji="1" lang="en-US" altLang="ja-JP" dirty="0" smtClean="0"/>
          </a:p>
          <a:p>
            <a:r>
              <a:rPr kumimoji="1" lang="ja-JP" altLang="en-US" dirty="0" smtClean="0"/>
              <a:t>ランダムに放出されたと</a:t>
            </a:r>
            <a:endParaRPr kumimoji="1" lang="en-US" altLang="ja-JP" dirty="0" smtClean="0"/>
          </a:p>
          <a:p>
            <a:r>
              <a:rPr kumimoji="1" lang="ja-JP" altLang="en-US" dirty="0" smtClean="0"/>
              <a:t>考えたときの、場所ごとの衝突頻度を計算</a:t>
            </a:r>
            <a:endParaRPr kumimoji="1" lang="en-US" altLang="ja-JP" dirty="0" smtClean="0"/>
          </a:p>
          <a:p>
            <a:r>
              <a:rPr lang="ja-JP" altLang="en-US" sz="2000" dirty="0" smtClean="0"/>
              <a:t> ⇒</a:t>
            </a:r>
            <a:r>
              <a:rPr lang="en-US" altLang="ja-JP" sz="2000" dirty="0" smtClean="0"/>
              <a:t>ΔQE</a:t>
            </a:r>
            <a:r>
              <a:rPr lang="ja-JP" altLang="en-US" sz="2000" b="1" baseline="-25000" dirty="0" smtClean="0"/>
              <a:t>中央</a:t>
            </a:r>
            <a:r>
              <a:rPr lang="en-US" altLang="ja-JP" sz="2000" dirty="0" smtClean="0"/>
              <a:t>/ΔQE</a:t>
            </a:r>
            <a:r>
              <a:rPr lang="ja-JP" altLang="en-US" sz="2000" b="1" baseline="-25000" dirty="0" smtClean="0"/>
              <a:t>端</a:t>
            </a:r>
            <a:endParaRPr lang="en-US" altLang="ja-JP" sz="2000" b="1" baseline="-25000" dirty="0" smtClean="0"/>
          </a:p>
          <a:p>
            <a:r>
              <a:rPr lang="ja-JP" altLang="en-US" sz="2000" dirty="0" smtClean="0"/>
              <a:t>　　</a:t>
            </a:r>
            <a:r>
              <a:rPr lang="en-US" altLang="ja-JP" sz="2000" b="1" u="sng" dirty="0" smtClean="0"/>
              <a:t>2.55±0.01</a:t>
            </a:r>
            <a:r>
              <a:rPr lang="ja-JP" altLang="en-US" sz="2000" b="1" u="sng" dirty="0" smtClean="0"/>
              <a:t>倍</a:t>
            </a:r>
            <a:endParaRPr kumimoji="1" lang="ja-JP" altLang="en-US" sz="2000" b="1" u="sng" dirty="0"/>
          </a:p>
        </p:txBody>
      </p:sp>
      <p:cxnSp>
        <p:nvCxnSpPr>
          <p:cNvPr id="16" name="直線矢印コネクタ 15"/>
          <p:cNvCxnSpPr/>
          <p:nvPr/>
        </p:nvCxnSpPr>
        <p:spPr>
          <a:xfrm rot="5400000">
            <a:off x="4608513" y="2964653"/>
            <a:ext cx="642942" cy="1588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rot="5400000">
            <a:off x="5537207" y="3393281"/>
            <a:ext cx="1643074" cy="1588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5429256" y="42433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2"/>
                </a:solidFill>
              </a:rPr>
              <a:t>-17.2%</a:t>
            </a:r>
            <a:endParaRPr kumimoji="1" lang="ja-JP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572000" y="3429000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chemeClr val="accent2"/>
                </a:solidFill>
              </a:rPr>
              <a:t>-6.5</a:t>
            </a:r>
            <a:r>
              <a:rPr kumimoji="1" lang="en-US" altLang="ja-JP" sz="2000" b="1" dirty="0" smtClean="0">
                <a:solidFill>
                  <a:schemeClr val="accent2"/>
                </a:solidFill>
              </a:rPr>
              <a:t>%</a:t>
            </a:r>
            <a:endParaRPr kumimoji="1" lang="ja-JP" altLang="en-US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 txBox="1">
            <a:spLocks noGrp="1"/>
          </p:cNvSpPr>
          <p:nvPr/>
        </p:nvSpPr>
        <p:spPr>
          <a:xfrm>
            <a:off x="6553200" y="6564313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235D535-D1B8-4CF4-919F-2FF4B9D1D91E}" type="slidenum">
              <a:rPr lang="ja-JP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ja-JP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04775" y="935038"/>
            <a:ext cx="8610600" cy="6096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sz="2400" dirty="0">
                <a:latin typeface="+mn-lt"/>
                <a:ea typeface="+mn-ea"/>
              </a:rPr>
              <a:t>光子の検出情報（位置・時間）から入射粒子の識別を行う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sz="2400" dirty="0">
                <a:latin typeface="+mn-lt"/>
                <a:ea typeface="+mn-ea"/>
              </a:rPr>
              <a:t>粒子識別方法</a:t>
            </a:r>
            <a:r>
              <a:rPr lang="ja-JP" altLang="en-US" sz="2400" dirty="0">
                <a:solidFill>
                  <a:srgbClr val="0000FF"/>
                </a:solidFill>
                <a:latin typeface="+mn-lt"/>
                <a:ea typeface="+mn-ea"/>
              </a:rPr>
              <a:t>（Ｐ</a:t>
            </a:r>
            <a:r>
              <a:rPr lang="en-US" altLang="ja-JP" sz="2400" dirty="0">
                <a:solidFill>
                  <a:srgbClr val="0000FF"/>
                </a:solidFill>
                <a:latin typeface="+mn-lt"/>
                <a:ea typeface="+mn-ea"/>
              </a:rPr>
              <a:t>.</a:t>
            </a:r>
            <a:r>
              <a:rPr lang="ja-JP" altLang="en-US" sz="2400" dirty="0">
                <a:solidFill>
                  <a:srgbClr val="0000FF"/>
                </a:solidFill>
                <a:latin typeface="+mn-lt"/>
                <a:ea typeface="+mn-ea"/>
              </a:rPr>
              <a:t>Ｄ</a:t>
            </a:r>
            <a:r>
              <a:rPr lang="en-US" altLang="ja-JP" sz="2400" dirty="0">
                <a:solidFill>
                  <a:srgbClr val="0000FF"/>
                </a:solidFill>
                <a:latin typeface="+mn-lt"/>
                <a:ea typeface="+mn-ea"/>
              </a:rPr>
              <a:t>.</a:t>
            </a:r>
            <a:r>
              <a:rPr lang="ja-JP" altLang="en-US" sz="2400" dirty="0">
                <a:solidFill>
                  <a:srgbClr val="0000FF"/>
                </a:solidFill>
                <a:latin typeface="+mn-lt"/>
                <a:ea typeface="+mn-ea"/>
              </a:rPr>
              <a:t>Ｆ</a:t>
            </a:r>
            <a:r>
              <a:rPr lang="en-US" altLang="ja-JP" sz="2400" dirty="0">
                <a:solidFill>
                  <a:srgbClr val="0000FF"/>
                </a:solidFill>
                <a:latin typeface="+mn-lt"/>
                <a:ea typeface="+mn-ea"/>
              </a:rPr>
              <a:t>.</a:t>
            </a:r>
            <a:r>
              <a:rPr lang="ja-JP" altLang="en-US" sz="2400" dirty="0">
                <a:solidFill>
                  <a:srgbClr val="0000FF"/>
                </a:solidFill>
                <a:latin typeface="+mn-lt"/>
                <a:ea typeface="+mn-ea"/>
              </a:rPr>
              <a:t>を用いたＬｉｋｅｌｉｈｏｏｄ法）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-17463" y="4946650"/>
            <a:ext cx="3751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>
                <a:latin typeface="Calibri" pitchFamily="34" charset="0"/>
              </a:rPr>
              <a:t>位置（ＰＭＴ ＣＨ：５ｍｍ</a:t>
            </a:r>
            <a:r>
              <a:rPr lang="en-US" altLang="ja-JP" sz="2000">
                <a:latin typeface="Calibri" pitchFamily="34" charset="0"/>
              </a:rPr>
              <a:t>×</a:t>
            </a:r>
            <a:r>
              <a:rPr lang="ja-JP" altLang="en-US" sz="2000">
                <a:latin typeface="Calibri" pitchFamily="34" charset="0"/>
              </a:rPr>
              <a:t>８０ＣＨ）</a:t>
            </a: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-5400000">
            <a:off x="-173038" y="1477963"/>
            <a:ext cx="695325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>
                <a:latin typeface="Calibri" pitchFamily="34" charset="0"/>
              </a:rPr>
              <a:t>時間</a:t>
            </a:r>
          </a:p>
        </p:txBody>
      </p:sp>
      <p:pic>
        <p:nvPicPr>
          <p:cNvPr id="3079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49438"/>
            <a:ext cx="2895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80" name="Group 106"/>
          <p:cNvGrpSpPr>
            <a:grpSpLocks/>
          </p:cNvGrpSpPr>
          <p:nvPr/>
        </p:nvGrpSpPr>
        <p:grpSpPr bwMode="auto">
          <a:xfrm>
            <a:off x="381000" y="1849438"/>
            <a:ext cx="8875713" cy="4133850"/>
            <a:chOff x="240" y="1632"/>
            <a:chExt cx="5591" cy="2604"/>
          </a:xfrm>
        </p:grpSpPr>
        <p:grpSp>
          <p:nvGrpSpPr>
            <p:cNvPr id="3104" name="Group 70"/>
            <p:cNvGrpSpPr>
              <a:grpSpLocks/>
            </p:cNvGrpSpPr>
            <p:nvPr/>
          </p:nvGrpSpPr>
          <p:grpSpPr bwMode="auto">
            <a:xfrm>
              <a:off x="240" y="1632"/>
              <a:ext cx="1824" cy="2304"/>
              <a:chOff x="240" y="1440"/>
              <a:chExt cx="1824" cy="2304"/>
            </a:xfrm>
          </p:grpSpPr>
          <p:pic>
            <p:nvPicPr>
              <p:cNvPr id="3106" name="Picture 5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0" y="1440"/>
                <a:ext cx="1824" cy="2304"/>
              </a:xfrm>
              <a:prstGeom prst="rect">
                <a:avLst/>
              </a:prstGeom>
              <a:noFill/>
              <a:ln w="38100">
                <a:solidFill>
                  <a:srgbClr val="CC00CC"/>
                </a:solidFill>
                <a:miter lim="800000"/>
                <a:headEnd/>
                <a:tailEnd/>
              </a:ln>
            </p:spPr>
          </p:pic>
          <p:sp>
            <p:nvSpPr>
              <p:cNvPr id="3107" name="Text Box 19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458" cy="23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>
                    <a:latin typeface="Calibri" pitchFamily="34" charset="0"/>
                  </a:rPr>
                  <a:t>π/ </a:t>
                </a:r>
                <a:r>
                  <a:rPr lang="ja-JP" altLang="en-US">
                    <a:solidFill>
                      <a:schemeClr val="accent2"/>
                    </a:solidFill>
                    <a:latin typeface="Calibri" pitchFamily="34" charset="0"/>
                  </a:rPr>
                  <a:t>Ｋ</a:t>
                </a:r>
              </a:p>
            </p:txBody>
          </p:sp>
        </p:grpSp>
        <p:sp>
          <p:nvSpPr>
            <p:cNvPr id="3105" name="Text Box 69"/>
            <p:cNvSpPr txBox="1">
              <a:spLocks noChangeArrowheads="1"/>
            </p:cNvSpPr>
            <p:nvPr/>
          </p:nvSpPr>
          <p:spPr bwMode="auto">
            <a:xfrm>
              <a:off x="2333" y="3718"/>
              <a:ext cx="349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u="sng">
                  <a:solidFill>
                    <a:srgbClr val="CC00CC"/>
                  </a:solidFill>
                  <a:latin typeface="Calibri" pitchFamily="34" charset="0"/>
                </a:rPr>
                <a:t>Ｐ</a:t>
              </a:r>
              <a:r>
                <a:rPr lang="en-US" altLang="ja-JP" u="sng">
                  <a:solidFill>
                    <a:srgbClr val="CC00CC"/>
                  </a:solidFill>
                  <a:latin typeface="Calibri" pitchFamily="34" charset="0"/>
                </a:rPr>
                <a:t>.</a:t>
              </a:r>
              <a:r>
                <a:rPr lang="ja-JP" altLang="en-US" u="sng">
                  <a:solidFill>
                    <a:srgbClr val="CC00CC"/>
                  </a:solidFill>
                  <a:latin typeface="Calibri" pitchFamily="34" charset="0"/>
                </a:rPr>
                <a:t>Ｄ</a:t>
              </a:r>
              <a:r>
                <a:rPr lang="en-US" altLang="ja-JP" u="sng">
                  <a:solidFill>
                    <a:srgbClr val="CC00CC"/>
                  </a:solidFill>
                  <a:latin typeface="Calibri" pitchFamily="34" charset="0"/>
                </a:rPr>
                <a:t>.</a:t>
              </a:r>
              <a:r>
                <a:rPr lang="ja-JP" altLang="en-US" u="sng">
                  <a:solidFill>
                    <a:srgbClr val="CC00CC"/>
                  </a:solidFill>
                  <a:latin typeface="Calibri" pitchFamily="34" charset="0"/>
                </a:rPr>
                <a:t>Ｆ</a:t>
              </a:r>
              <a:r>
                <a:rPr lang="en-US" altLang="ja-JP" u="sng">
                  <a:solidFill>
                    <a:srgbClr val="CC00CC"/>
                  </a:solidFill>
                  <a:latin typeface="Calibri" pitchFamily="34" charset="0"/>
                </a:rPr>
                <a:t>.</a:t>
              </a:r>
              <a:r>
                <a:rPr lang="ja-JP" altLang="en-US" u="sng">
                  <a:solidFill>
                    <a:srgbClr val="CC00CC"/>
                  </a:solidFill>
                  <a:latin typeface="Calibri" pitchFamily="34" charset="0"/>
                </a:rPr>
                <a:t>（確率密度関数）</a:t>
              </a:r>
              <a:r>
                <a:rPr lang="ja-JP" altLang="en-US" sz="2400">
                  <a:solidFill>
                    <a:srgbClr val="CC00CC"/>
                  </a:solidFill>
                  <a:latin typeface="Calibri" pitchFamily="34" charset="0"/>
                </a:rPr>
                <a:t>によって</a:t>
              </a:r>
            </a:p>
            <a:p>
              <a:r>
                <a:rPr lang="ja-JP" altLang="en-US" sz="2400">
                  <a:solidFill>
                    <a:srgbClr val="CC00CC"/>
                  </a:solidFill>
                  <a:latin typeface="Calibri" pitchFamily="34" charset="0"/>
                </a:rPr>
                <a:t>その位置・時間に検出される確率を与える</a:t>
              </a:r>
            </a:p>
          </p:txBody>
        </p:sp>
      </p:grpSp>
      <p:grpSp>
        <p:nvGrpSpPr>
          <p:cNvPr id="3081" name="Group 54"/>
          <p:cNvGrpSpPr>
            <a:grpSpLocks/>
          </p:cNvGrpSpPr>
          <p:nvPr/>
        </p:nvGrpSpPr>
        <p:grpSpPr bwMode="auto">
          <a:xfrm>
            <a:off x="531813" y="1849438"/>
            <a:ext cx="534987" cy="3657600"/>
            <a:chOff x="383" y="1248"/>
            <a:chExt cx="337" cy="1872"/>
          </a:xfrm>
        </p:grpSpPr>
        <p:sp>
          <p:nvSpPr>
            <p:cNvPr id="3102" name="Text Box 55"/>
            <p:cNvSpPr txBox="1">
              <a:spLocks noChangeArrowheads="1"/>
            </p:cNvSpPr>
            <p:nvPr/>
          </p:nvSpPr>
          <p:spPr bwMode="auto">
            <a:xfrm rot="-5400000">
              <a:off x="184" y="1761"/>
              <a:ext cx="685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>
                  <a:solidFill>
                    <a:srgbClr val="33CC33"/>
                  </a:solidFill>
                  <a:latin typeface="Calibri" pitchFamily="34" charset="0"/>
                </a:rPr>
                <a:t>Single CH</a:t>
              </a:r>
            </a:p>
          </p:txBody>
        </p:sp>
        <p:sp>
          <p:nvSpPr>
            <p:cNvPr id="3103" name="Rectangle 56"/>
            <p:cNvSpPr>
              <a:spLocks noChangeArrowheads="1"/>
            </p:cNvSpPr>
            <p:nvPr/>
          </p:nvSpPr>
          <p:spPr bwMode="auto">
            <a:xfrm>
              <a:off x="672" y="1248"/>
              <a:ext cx="48" cy="1872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</p:grpSp>
      <p:sp>
        <p:nvSpPr>
          <p:cNvPr id="3082" name="Text Box 102"/>
          <p:cNvSpPr txBox="1">
            <a:spLocks noChangeArrowheads="1"/>
          </p:cNvSpPr>
          <p:nvPr/>
        </p:nvSpPr>
        <p:spPr bwMode="auto">
          <a:xfrm>
            <a:off x="381000" y="5334000"/>
            <a:ext cx="1963738" cy="33655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latin typeface="Calibri" pitchFamily="34" charset="0"/>
              </a:rPr>
              <a:t>● </a:t>
            </a:r>
            <a:r>
              <a:rPr lang="ja-JP" altLang="en-US" sz="1600" u="sng">
                <a:latin typeface="Calibri" pitchFamily="34" charset="0"/>
              </a:rPr>
              <a:t>検出情報（１光子）</a:t>
            </a:r>
          </a:p>
        </p:txBody>
      </p:sp>
      <p:sp>
        <p:nvSpPr>
          <p:cNvPr id="3083" name="Text Box 63"/>
          <p:cNvSpPr txBox="1">
            <a:spLocks noChangeArrowheads="1"/>
          </p:cNvSpPr>
          <p:nvPr/>
        </p:nvSpPr>
        <p:spPr bwMode="auto">
          <a:xfrm>
            <a:off x="8186738" y="5159375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>
                <a:latin typeface="Calibri" pitchFamily="34" charset="0"/>
              </a:rPr>
              <a:t>時間</a:t>
            </a:r>
          </a:p>
        </p:txBody>
      </p:sp>
      <p:pic>
        <p:nvPicPr>
          <p:cNvPr id="3084" name="Picture 1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178175"/>
            <a:ext cx="5307013" cy="1992313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3085" name="Text Box 65"/>
          <p:cNvSpPr txBox="1">
            <a:spLocks noChangeArrowheads="1"/>
          </p:cNvSpPr>
          <p:nvPr/>
        </p:nvSpPr>
        <p:spPr bwMode="auto">
          <a:xfrm>
            <a:off x="5130800" y="3365500"/>
            <a:ext cx="38115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33CC33"/>
                </a:solidFill>
                <a:latin typeface="Calibri" pitchFamily="34" charset="0"/>
                <a:ea typeface="ＭＳ Ｐ明朝" pitchFamily="18" charset="-128"/>
              </a:rPr>
              <a:t>π/ </a:t>
            </a:r>
            <a:r>
              <a:rPr lang="ja-JP" altLang="en-US" sz="2400">
                <a:solidFill>
                  <a:srgbClr val="33CC33"/>
                </a:solidFill>
                <a:latin typeface="Calibri" pitchFamily="34" charset="0"/>
                <a:ea typeface="ＭＳ Ｐ明朝" pitchFamily="18" charset="-128"/>
              </a:rPr>
              <a:t>Ｋによる検出時間のずれ</a:t>
            </a:r>
          </a:p>
          <a:p>
            <a:r>
              <a:rPr lang="ja-JP" altLang="en-US" sz="2400">
                <a:solidFill>
                  <a:srgbClr val="33CC33"/>
                </a:solidFill>
                <a:latin typeface="Calibri" pitchFamily="34" charset="0"/>
                <a:ea typeface="ＭＳ Ｐ明朝" pitchFamily="18" charset="-128"/>
              </a:rPr>
              <a:t>　　　　　　⇒検出確率の違い</a:t>
            </a:r>
          </a:p>
        </p:txBody>
      </p:sp>
      <p:grpSp>
        <p:nvGrpSpPr>
          <p:cNvPr id="3086" name="Group 59"/>
          <p:cNvGrpSpPr>
            <a:grpSpLocks/>
          </p:cNvGrpSpPr>
          <p:nvPr/>
        </p:nvGrpSpPr>
        <p:grpSpPr bwMode="auto">
          <a:xfrm flipV="1">
            <a:off x="1066800" y="2187575"/>
            <a:ext cx="5648325" cy="1000125"/>
            <a:chOff x="768" y="2544"/>
            <a:chExt cx="3456" cy="432"/>
          </a:xfrm>
        </p:grpSpPr>
        <p:sp>
          <p:nvSpPr>
            <p:cNvPr id="3100" name="Rectangle 60"/>
            <p:cNvSpPr>
              <a:spLocks noChangeArrowheads="1"/>
            </p:cNvSpPr>
            <p:nvPr/>
          </p:nvSpPr>
          <p:spPr bwMode="auto">
            <a:xfrm>
              <a:off x="768" y="2832"/>
              <a:ext cx="2304" cy="144"/>
            </a:xfrm>
            <a:prstGeom prst="rect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3101" name="AutoShape 61"/>
            <p:cNvSpPr>
              <a:spLocks noChangeArrowheads="1"/>
            </p:cNvSpPr>
            <p:nvPr/>
          </p:nvSpPr>
          <p:spPr bwMode="auto">
            <a:xfrm>
              <a:off x="3072" y="2544"/>
              <a:ext cx="1152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525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9257"/>
                  </a:lnTo>
                  <a:lnTo>
                    <a:pt x="12338" y="9257"/>
                  </a:lnTo>
                  <a:lnTo>
                    <a:pt x="12338" y="14391"/>
                  </a:lnTo>
                  <a:lnTo>
                    <a:pt x="0" y="14391"/>
                  </a:lnTo>
                  <a:lnTo>
                    <a:pt x="0" y="21600"/>
                  </a:lnTo>
                  <a:lnTo>
                    <a:pt x="18519" y="21600"/>
                  </a:lnTo>
                  <a:lnTo>
                    <a:pt x="18519" y="9257"/>
                  </a:lnTo>
                  <a:lnTo>
                    <a:pt x="21600" y="9257"/>
                  </a:lnTo>
                  <a:close/>
                </a:path>
              </a:pathLst>
            </a:custGeom>
            <a:solidFill>
              <a:srgbClr val="33CC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087" name="Text Box 64"/>
          <p:cNvSpPr txBox="1">
            <a:spLocks noChangeArrowheads="1"/>
          </p:cNvSpPr>
          <p:nvPr/>
        </p:nvSpPr>
        <p:spPr bwMode="auto">
          <a:xfrm rot="-5400000">
            <a:off x="3049588" y="323215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>
                <a:latin typeface="Calibri" pitchFamily="34" charset="0"/>
              </a:rPr>
              <a:t>確率</a:t>
            </a:r>
          </a:p>
        </p:txBody>
      </p:sp>
      <p:sp>
        <p:nvSpPr>
          <p:cNvPr id="3088" name="Text Box 66"/>
          <p:cNvSpPr txBox="1">
            <a:spLocks noChangeArrowheads="1"/>
          </p:cNvSpPr>
          <p:nvPr/>
        </p:nvSpPr>
        <p:spPr bwMode="auto">
          <a:xfrm>
            <a:off x="3759200" y="3246438"/>
            <a:ext cx="72707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00"/>
                </a:solidFill>
                <a:latin typeface="Calibri" pitchFamily="34" charset="0"/>
              </a:rPr>
              <a:t>π</a:t>
            </a:r>
            <a:r>
              <a:rPr lang="en-US" altLang="ja-JP">
                <a:latin typeface="Calibri" pitchFamily="34" charset="0"/>
              </a:rPr>
              <a:t>/ </a:t>
            </a:r>
            <a:r>
              <a:rPr lang="ja-JP" altLang="en-US">
                <a:solidFill>
                  <a:srgbClr val="3333CC"/>
                </a:solidFill>
                <a:latin typeface="Calibri" pitchFamily="34" charset="0"/>
              </a:rPr>
              <a:t>Ｋ</a:t>
            </a:r>
          </a:p>
        </p:txBody>
      </p:sp>
      <p:sp>
        <p:nvSpPr>
          <p:cNvPr id="3089" name="Oval 107"/>
          <p:cNvSpPr>
            <a:spLocks noChangeArrowheads="1"/>
          </p:cNvSpPr>
          <p:nvPr/>
        </p:nvSpPr>
        <p:spPr bwMode="auto">
          <a:xfrm>
            <a:off x="4419600" y="51593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3090" name="Rectangle 74"/>
          <p:cNvSpPr>
            <a:spLocks noChangeArrowheads="1"/>
          </p:cNvSpPr>
          <p:nvPr/>
        </p:nvSpPr>
        <p:spPr bwMode="auto">
          <a:xfrm>
            <a:off x="4000500" y="3630613"/>
            <a:ext cx="1000125" cy="1539875"/>
          </a:xfrm>
          <a:prstGeom prst="rect">
            <a:avLst/>
          </a:prstGeom>
          <a:noFill/>
          <a:ln w="28575">
            <a:solidFill>
              <a:srgbClr val="00FF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pic>
        <p:nvPicPr>
          <p:cNvPr id="3091" name="Picture 1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53225" y="609600"/>
            <a:ext cx="2319338" cy="2579688"/>
          </a:xfrm>
          <a:prstGeom prst="rect">
            <a:avLst/>
          </a:prstGeom>
          <a:noFill/>
          <a:ln w="28575">
            <a:solidFill>
              <a:srgbClr val="66FFFF"/>
            </a:solidFill>
            <a:prstDash val="sysDot"/>
            <a:miter lim="800000"/>
            <a:headEnd/>
            <a:tailEnd/>
          </a:ln>
        </p:spPr>
      </p:pic>
      <p:sp>
        <p:nvSpPr>
          <p:cNvPr id="3092" name="Text Box 81"/>
          <p:cNvSpPr txBox="1">
            <a:spLocks noChangeArrowheads="1"/>
          </p:cNvSpPr>
          <p:nvPr/>
        </p:nvSpPr>
        <p:spPr bwMode="auto">
          <a:xfrm>
            <a:off x="7785100" y="1946275"/>
            <a:ext cx="56515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>
                <a:solidFill>
                  <a:srgbClr val="3333CC"/>
                </a:solidFill>
                <a:latin typeface="Calibri" pitchFamily="34" charset="0"/>
              </a:rPr>
              <a:t>Ｐ</a:t>
            </a:r>
            <a:r>
              <a:rPr lang="ja-JP" altLang="en-US" sz="2400" baseline="30000">
                <a:solidFill>
                  <a:srgbClr val="3333CC"/>
                </a:solidFill>
                <a:latin typeface="Calibri" pitchFamily="34" charset="0"/>
              </a:rPr>
              <a:t>Ｋ</a:t>
            </a:r>
          </a:p>
        </p:txBody>
      </p:sp>
      <p:sp>
        <p:nvSpPr>
          <p:cNvPr id="3093" name="Text Box 82"/>
          <p:cNvSpPr txBox="1">
            <a:spLocks noChangeArrowheads="1"/>
          </p:cNvSpPr>
          <p:nvPr/>
        </p:nvSpPr>
        <p:spPr bwMode="auto">
          <a:xfrm>
            <a:off x="7785100" y="2868613"/>
            <a:ext cx="61436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>
                <a:solidFill>
                  <a:srgbClr val="FF0000"/>
                </a:solidFill>
                <a:latin typeface="Calibri" pitchFamily="34" charset="0"/>
              </a:rPr>
              <a:t>Ｐ</a:t>
            </a:r>
            <a:r>
              <a:rPr lang="en-US" altLang="ja-JP" sz="2400" baseline="30000">
                <a:solidFill>
                  <a:srgbClr val="FF0000"/>
                </a:solidFill>
                <a:latin typeface="Calibri" pitchFamily="34" charset="0"/>
              </a:rPr>
              <a:t>π</a:t>
            </a:r>
          </a:p>
        </p:txBody>
      </p:sp>
      <p:sp>
        <p:nvSpPr>
          <p:cNvPr id="3094" name="AutoShape 84"/>
          <p:cNvSpPr>
            <a:spLocks noChangeArrowheads="1"/>
          </p:cNvSpPr>
          <p:nvPr/>
        </p:nvSpPr>
        <p:spPr bwMode="auto">
          <a:xfrm>
            <a:off x="7629525" y="1762125"/>
            <a:ext cx="206375" cy="1430338"/>
          </a:xfrm>
          <a:prstGeom prst="upArrow">
            <a:avLst>
              <a:gd name="adj1" fmla="val 20833"/>
              <a:gd name="adj2" fmla="val 77009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3095" name="AutoShape 83"/>
          <p:cNvSpPr>
            <a:spLocks noChangeArrowheads="1"/>
          </p:cNvSpPr>
          <p:nvPr/>
        </p:nvSpPr>
        <p:spPr bwMode="auto">
          <a:xfrm>
            <a:off x="7629525" y="2730500"/>
            <a:ext cx="206375" cy="461963"/>
          </a:xfrm>
          <a:prstGeom prst="upArrow">
            <a:avLst>
              <a:gd name="adj1" fmla="val 30204"/>
              <a:gd name="adj2" fmla="val 7971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3096" name="Oval 80"/>
          <p:cNvSpPr>
            <a:spLocks noChangeArrowheads="1"/>
          </p:cNvSpPr>
          <p:nvPr/>
        </p:nvSpPr>
        <p:spPr bwMode="auto">
          <a:xfrm>
            <a:off x="7681913" y="3146425"/>
            <a:ext cx="1031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3097" name="Text Box 86"/>
          <p:cNvSpPr txBox="1">
            <a:spLocks noChangeArrowheads="1"/>
          </p:cNvSpPr>
          <p:nvPr/>
        </p:nvSpPr>
        <p:spPr bwMode="auto">
          <a:xfrm>
            <a:off x="3489325" y="5981700"/>
            <a:ext cx="2987675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latin typeface="Calibri" pitchFamily="34" charset="0"/>
              </a:rPr>
              <a:t>⇒</a:t>
            </a:r>
            <a:r>
              <a:rPr lang="ja-JP" altLang="en-US">
                <a:latin typeface="Calibri" pitchFamily="34" charset="0"/>
              </a:rPr>
              <a:t>大小関係から粒子を識別</a:t>
            </a:r>
          </a:p>
        </p:txBody>
      </p:sp>
      <p:sp>
        <p:nvSpPr>
          <p:cNvPr id="3098" name="Rectangle 95"/>
          <p:cNvSpPr>
            <a:spLocks noChangeArrowheads="1"/>
          </p:cNvSpPr>
          <p:nvPr/>
        </p:nvSpPr>
        <p:spPr bwMode="auto">
          <a:xfrm>
            <a:off x="914400" y="5715000"/>
            <a:ext cx="2505075" cy="10128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031875" y="5738813"/>
          <a:ext cx="2409825" cy="877887"/>
        </p:xfrm>
        <a:graphic>
          <a:graphicData uri="http://schemas.openxmlformats.org/presentationml/2006/ole">
            <p:oleObj spid="_x0000_s3074" name="数式" r:id="rId7" imgW="1739880" imgH="634680" progId="Equation.3">
              <p:embed/>
            </p:oleObj>
          </a:graphicData>
        </a:graphic>
      </p:graphicFrame>
      <p:cxnSp>
        <p:nvCxnSpPr>
          <p:cNvPr id="60" name="直線矢印コネクタ 59"/>
          <p:cNvCxnSpPr/>
          <p:nvPr/>
        </p:nvCxnSpPr>
        <p:spPr>
          <a:xfrm rot="5400000" flipH="1" flipV="1">
            <a:off x="4779169" y="1694657"/>
            <a:ext cx="2085975" cy="1785937"/>
          </a:xfrm>
          <a:prstGeom prst="straightConnector1">
            <a:avLst/>
          </a:prstGeom>
          <a:ln w="31750">
            <a:solidFill>
              <a:srgbClr val="00DC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スライド番号プレースホルダ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8B9C0-7BE1-40D6-89A0-58EF1C592A47}" type="slidenum">
              <a:rPr lang="en-US" altLang="ja-JP" smtClean="0"/>
              <a:pPr>
                <a:defRPr/>
              </a:pPr>
              <a:t>23</a:t>
            </a:fld>
            <a:endParaRPr lang="en-US" altLang="ja-JP"/>
          </a:p>
        </p:txBody>
      </p:sp>
      <p:sp>
        <p:nvSpPr>
          <p:cNvPr id="37" name="フッター プレースホルダ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原子核三者若手夏の学校</a:t>
            </a:r>
            <a:r>
              <a:rPr lang="en-US" altLang="ja-JP" smtClean="0"/>
              <a:t>2010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 txBox="1">
            <a:spLocks noGrp="1"/>
          </p:cNvSpPr>
          <p:nvPr/>
        </p:nvSpPr>
        <p:spPr>
          <a:xfrm>
            <a:off x="6781800" y="61880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583EF41-64D3-49EA-9934-CC57E46A874A}" type="slidenum">
              <a:rPr lang="ja-JP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ja-JP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71800" y="152400"/>
            <a:ext cx="3124200" cy="552450"/>
          </a:xfrm>
        </p:spPr>
        <p:txBody>
          <a:bodyPr/>
          <a:lstStyle/>
          <a:p>
            <a:pPr eaLnBrk="1" hangingPunct="1"/>
            <a:r>
              <a:rPr lang="ja-JP" altLang="en-US" sz="2800" smtClean="0"/>
              <a:t>粒子識別方法</a:t>
            </a:r>
          </a:p>
        </p:txBody>
      </p:sp>
      <p:sp>
        <p:nvSpPr>
          <p:cNvPr id="4102" name="Rectangle 3"/>
          <p:cNvSpPr txBox="1">
            <a:spLocks noChangeArrowheads="1"/>
          </p:cNvSpPr>
          <p:nvPr/>
        </p:nvSpPr>
        <p:spPr bwMode="auto">
          <a:xfrm>
            <a:off x="228600" y="762000"/>
            <a:ext cx="6415088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ja-JP" altLang="en-US" sz="2000">
                <a:latin typeface="Calibri" pitchFamily="34" charset="0"/>
              </a:rPr>
              <a:t>Ｐ</a:t>
            </a:r>
            <a:r>
              <a:rPr lang="en-US" altLang="ja-JP" sz="2000">
                <a:latin typeface="Calibri" pitchFamily="34" charset="0"/>
              </a:rPr>
              <a:t>.</a:t>
            </a:r>
            <a:r>
              <a:rPr lang="ja-JP" altLang="en-US" sz="2000">
                <a:latin typeface="Calibri" pitchFamily="34" charset="0"/>
              </a:rPr>
              <a:t>Ｄ</a:t>
            </a:r>
            <a:r>
              <a:rPr lang="en-US" altLang="ja-JP" sz="2000">
                <a:latin typeface="Calibri" pitchFamily="34" charset="0"/>
              </a:rPr>
              <a:t>.</a:t>
            </a:r>
            <a:r>
              <a:rPr lang="ja-JP" altLang="en-US" sz="2000">
                <a:latin typeface="Calibri" pitchFamily="34" charset="0"/>
              </a:rPr>
              <a:t>Ｆ</a:t>
            </a:r>
            <a:r>
              <a:rPr lang="en-US" altLang="ja-JP" sz="2000">
                <a:latin typeface="Calibri" pitchFamily="34" charset="0"/>
              </a:rPr>
              <a:t>.</a:t>
            </a:r>
            <a:r>
              <a:rPr lang="ja-JP" altLang="en-US" sz="2000">
                <a:latin typeface="Calibri" pitchFamily="34" charset="0"/>
              </a:rPr>
              <a:t>を用いたＬｏｇＬｉｋｅｌｉｈｏｏｄ手法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ja-JP" altLang="en-US" sz="2000">
                <a:latin typeface="Calibri" pitchFamily="34" charset="0"/>
              </a:rPr>
              <a:t>光子の検出情報（位置ｃｈ，時間ｔ）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ja-JP" altLang="en-US" sz="2000">
                <a:latin typeface="Calibri" pitchFamily="34" charset="0"/>
              </a:rPr>
              <a:t>確率分布：Ｐ</a:t>
            </a:r>
            <a:r>
              <a:rPr lang="en-US" altLang="ja-JP" sz="2000">
                <a:latin typeface="Calibri" pitchFamily="34" charset="0"/>
              </a:rPr>
              <a:t>.</a:t>
            </a:r>
            <a:r>
              <a:rPr lang="ja-JP" altLang="en-US" sz="2000">
                <a:latin typeface="Calibri" pitchFamily="34" charset="0"/>
              </a:rPr>
              <a:t>Ｄ</a:t>
            </a:r>
            <a:r>
              <a:rPr lang="en-US" altLang="ja-JP" sz="2000">
                <a:latin typeface="Calibri" pitchFamily="34" charset="0"/>
              </a:rPr>
              <a:t>.</a:t>
            </a:r>
            <a:r>
              <a:rPr lang="ja-JP" altLang="en-US" sz="2000">
                <a:latin typeface="Calibri" pitchFamily="34" charset="0"/>
              </a:rPr>
              <a:t>Ｆ</a:t>
            </a:r>
            <a:r>
              <a:rPr lang="en-US" altLang="ja-JP" sz="2000">
                <a:latin typeface="Calibri" pitchFamily="34" charset="0"/>
              </a:rPr>
              <a:t>. </a:t>
            </a:r>
            <a:r>
              <a:rPr lang="ja-JP" altLang="en-US" sz="2000">
                <a:latin typeface="Calibri" pitchFamily="34" charset="0"/>
              </a:rPr>
              <a:t>（ｃｈ，ｔ）</a:t>
            </a:r>
            <a:br>
              <a:rPr lang="ja-JP" altLang="en-US" sz="2000">
                <a:latin typeface="Calibri" pitchFamily="34" charset="0"/>
              </a:rPr>
            </a:br>
            <a:r>
              <a:rPr lang="ja-JP" altLang="en-US" sz="2000">
                <a:latin typeface="Calibri" pitchFamily="34" charset="0"/>
              </a:rPr>
              <a:t> ⇒確率：</a:t>
            </a:r>
            <a:r>
              <a:rPr lang="ja-JP" altLang="en-US" sz="2000">
                <a:solidFill>
                  <a:schemeClr val="accent2"/>
                </a:solidFill>
                <a:latin typeface="Calibri" pitchFamily="34" charset="0"/>
              </a:rPr>
              <a:t>Ｐ</a:t>
            </a:r>
            <a:r>
              <a:rPr lang="en-US" altLang="ja-JP" sz="2000" baseline="30000">
                <a:solidFill>
                  <a:schemeClr val="accent2"/>
                </a:solidFill>
                <a:latin typeface="Calibri" pitchFamily="34" charset="0"/>
              </a:rPr>
              <a:t>π</a:t>
            </a:r>
            <a:r>
              <a:rPr lang="ja-JP" altLang="en-US" sz="2000">
                <a:solidFill>
                  <a:schemeClr val="accent2"/>
                </a:solidFill>
                <a:latin typeface="Calibri" pitchFamily="34" charset="0"/>
              </a:rPr>
              <a:t>（ｃｈ，ｔ）　Ｐ</a:t>
            </a:r>
            <a:r>
              <a:rPr lang="ja-JP" altLang="en-US" sz="2000" baseline="30000">
                <a:solidFill>
                  <a:schemeClr val="accent2"/>
                </a:solidFill>
                <a:latin typeface="Calibri" pitchFamily="34" charset="0"/>
              </a:rPr>
              <a:t>Ｋ</a:t>
            </a:r>
            <a:r>
              <a:rPr lang="ja-JP" altLang="en-US" sz="2000">
                <a:solidFill>
                  <a:schemeClr val="accent2"/>
                </a:solidFill>
                <a:latin typeface="Calibri" pitchFamily="34" charset="0"/>
              </a:rPr>
              <a:t>（ｃｈ，ｔ）</a:t>
            </a:r>
            <a:endParaRPr lang="ja-JP" altLang="en-US" sz="200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ja-JP" altLang="en-US" sz="2000">
                <a:latin typeface="Calibri" pitchFamily="34" charset="0"/>
              </a:rPr>
              <a:t>検出した全ての光子のＰを掛け合わせてＬｏｇをとる</a:t>
            </a:r>
            <a:br>
              <a:rPr lang="ja-JP" altLang="en-US" sz="2000">
                <a:latin typeface="Calibri" pitchFamily="34" charset="0"/>
              </a:rPr>
            </a:br>
            <a:r>
              <a:rPr lang="ja-JP" altLang="en-US" sz="2000">
                <a:latin typeface="Calibri" pitchFamily="34" charset="0"/>
              </a:rPr>
              <a:t>⇒</a:t>
            </a:r>
            <a:r>
              <a:rPr lang="ja-JP" altLang="en-US" sz="2000">
                <a:solidFill>
                  <a:schemeClr val="accent2"/>
                </a:solidFill>
                <a:latin typeface="Calibri" pitchFamily="34" charset="0"/>
              </a:rPr>
              <a:t>ＬｏｇＬｉｋｅｌｉｈｏｏｄ</a:t>
            </a:r>
            <a:r>
              <a:rPr lang="en-US" altLang="ja-JP" sz="2000" baseline="30000">
                <a:solidFill>
                  <a:schemeClr val="accent2"/>
                </a:solidFill>
                <a:latin typeface="Calibri" pitchFamily="34" charset="0"/>
              </a:rPr>
              <a:t>π</a:t>
            </a:r>
            <a:r>
              <a:rPr lang="en-US" altLang="ja-JP" sz="2000">
                <a:solidFill>
                  <a:schemeClr val="accent2"/>
                </a:solidFill>
                <a:latin typeface="Calibri" pitchFamily="34" charset="0"/>
              </a:rPr>
              <a:t> = </a:t>
            </a:r>
            <a:r>
              <a:rPr lang="ja-JP" altLang="en-US" sz="2000">
                <a:solidFill>
                  <a:schemeClr val="accent2"/>
                </a:solidFill>
                <a:latin typeface="Calibri" pitchFamily="34" charset="0"/>
              </a:rPr>
              <a:t>Ｌｏｇ</a:t>
            </a:r>
            <a:r>
              <a:rPr lang="en-US" altLang="ja-JP" sz="2000">
                <a:solidFill>
                  <a:schemeClr val="accent2"/>
                </a:solidFill>
                <a:latin typeface="Calibri" pitchFamily="34" charset="0"/>
              </a:rPr>
              <a:t>[Π</a:t>
            </a:r>
            <a:r>
              <a:rPr lang="ja-JP" altLang="en-US" sz="2000">
                <a:solidFill>
                  <a:schemeClr val="accent2"/>
                </a:solidFill>
                <a:latin typeface="Calibri" pitchFamily="34" charset="0"/>
              </a:rPr>
              <a:t>Ｐ</a:t>
            </a:r>
            <a:r>
              <a:rPr lang="en-US" altLang="ja-JP" sz="2000" baseline="30000">
                <a:solidFill>
                  <a:schemeClr val="accent2"/>
                </a:solidFill>
                <a:latin typeface="Calibri" pitchFamily="34" charset="0"/>
              </a:rPr>
              <a:t>π</a:t>
            </a:r>
            <a:r>
              <a:rPr lang="ja-JP" altLang="en-US" sz="2000">
                <a:solidFill>
                  <a:schemeClr val="accent2"/>
                </a:solidFill>
                <a:latin typeface="Calibri" pitchFamily="34" charset="0"/>
              </a:rPr>
              <a:t>（ｃｈ，ｔ）</a:t>
            </a:r>
            <a:r>
              <a:rPr lang="en-US" altLang="ja-JP" sz="2000">
                <a:solidFill>
                  <a:schemeClr val="accent2"/>
                </a:solidFill>
                <a:latin typeface="Calibri" pitchFamily="34" charset="0"/>
              </a:rPr>
              <a:t>]</a:t>
            </a:r>
            <a:br>
              <a:rPr lang="en-US" altLang="ja-JP" sz="2000">
                <a:solidFill>
                  <a:schemeClr val="accent2"/>
                </a:solidFill>
                <a:latin typeface="Calibri" pitchFamily="34" charset="0"/>
              </a:rPr>
            </a:br>
            <a:r>
              <a:rPr lang="ja-JP" altLang="en-US" sz="2000">
                <a:solidFill>
                  <a:schemeClr val="accent2"/>
                </a:solidFill>
                <a:latin typeface="Calibri" pitchFamily="34" charset="0"/>
              </a:rPr>
              <a:t>　 ＬｏｇＬｉｋｅｌｉｈｏｏｄ</a:t>
            </a:r>
            <a:r>
              <a:rPr lang="ja-JP" altLang="en-US" sz="2000" baseline="30000">
                <a:solidFill>
                  <a:schemeClr val="accent2"/>
                </a:solidFill>
                <a:latin typeface="Calibri" pitchFamily="34" charset="0"/>
              </a:rPr>
              <a:t>Ｋ</a:t>
            </a:r>
            <a:r>
              <a:rPr lang="ja-JP" altLang="en-US" sz="200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ja-JP" sz="2000">
                <a:solidFill>
                  <a:schemeClr val="accent2"/>
                </a:solidFill>
                <a:latin typeface="Calibri" pitchFamily="34" charset="0"/>
              </a:rPr>
              <a:t>= </a:t>
            </a:r>
            <a:r>
              <a:rPr lang="ja-JP" altLang="en-US" sz="2000">
                <a:solidFill>
                  <a:schemeClr val="accent2"/>
                </a:solidFill>
                <a:latin typeface="Calibri" pitchFamily="34" charset="0"/>
              </a:rPr>
              <a:t>Ｌｏｇ</a:t>
            </a:r>
            <a:r>
              <a:rPr lang="en-US" altLang="ja-JP" sz="2000">
                <a:solidFill>
                  <a:schemeClr val="accent2"/>
                </a:solidFill>
                <a:latin typeface="Calibri" pitchFamily="34" charset="0"/>
              </a:rPr>
              <a:t>[Π</a:t>
            </a:r>
            <a:r>
              <a:rPr lang="ja-JP" altLang="en-US" sz="2000">
                <a:solidFill>
                  <a:schemeClr val="accent2"/>
                </a:solidFill>
                <a:latin typeface="Calibri" pitchFamily="34" charset="0"/>
              </a:rPr>
              <a:t>Ｐ</a:t>
            </a:r>
            <a:r>
              <a:rPr lang="ja-JP" altLang="en-US" sz="2000" baseline="30000">
                <a:solidFill>
                  <a:schemeClr val="accent2"/>
                </a:solidFill>
                <a:latin typeface="Calibri" pitchFamily="34" charset="0"/>
              </a:rPr>
              <a:t>Ｋ</a:t>
            </a:r>
            <a:r>
              <a:rPr lang="ja-JP" altLang="en-US" sz="2000">
                <a:solidFill>
                  <a:schemeClr val="accent2"/>
                </a:solidFill>
                <a:latin typeface="Calibri" pitchFamily="34" charset="0"/>
              </a:rPr>
              <a:t>（ｃｈ，ｔ）</a:t>
            </a:r>
            <a:r>
              <a:rPr lang="en-US" altLang="ja-JP" sz="2000">
                <a:solidFill>
                  <a:schemeClr val="accent2"/>
                </a:solidFill>
                <a:latin typeface="Calibri" pitchFamily="34" charset="0"/>
              </a:rPr>
              <a:t>]</a:t>
            </a:r>
            <a:br>
              <a:rPr lang="en-US" altLang="ja-JP" sz="200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ja-JP" sz="2000">
                <a:latin typeface="Calibri" pitchFamily="34" charset="0"/>
              </a:rPr>
              <a:t>⇒</a:t>
            </a:r>
            <a:r>
              <a:rPr lang="en-US" altLang="ja-JP" sz="2000" u="sng">
                <a:latin typeface="Calibri" pitchFamily="34" charset="0"/>
              </a:rPr>
              <a:t>Δ</a:t>
            </a:r>
            <a:r>
              <a:rPr lang="ja-JP" altLang="en-US" sz="2000" u="sng">
                <a:latin typeface="Calibri" pitchFamily="34" charset="0"/>
              </a:rPr>
              <a:t>Ｌ </a:t>
            </a:r>
            <a:r>
              <a:rPr lang="en-US" altLang="ja-JP" sz="2000" u="sng">
                <a:latin typeface="Calibri" pitchFamily="34" charset="0"/>
              </a:rPr>
              <a:t>= </a:t>
            </a:r>
            <a:r>
              <a:rPr lang="ja-JP" altLang="en-US" sz="2000" u="sng">
                <a:latin typeface="Calibri" pitchFamily="34" charset="0"/>
              </a:rPr>
              <a:t>ＬｏｇＬｉｋｅｌｉｈｏｏｄ</a:t>
            </a:r>
            <a:r>
              <a:rPr lang="en-US" altLang="ja-JP" sz="2000" u="sng" baseline="30000">
                <a:latin typeface="Calibri" pitchFamily="34" charset="0"/>
              </a:rPr>
              <a:t>π</a:t>
            </a:r>
            <a:r>
              <a:rPr lang="en-US" altLang="ja-JP" sz="2000" u="sng">
                <a:latin typeface="Calibri" pitchFamily="34" charset="0"/>
              </a:rPr>
              <a:t> - </a:t>
            </a:r>
            <a:r>
              <a:rPr lang="ja-JP" altLang="en-US" sz="2000" u="sng">
                <a:latin typeface="Calibri" pitchFamily="34" charset="0"/>
              </a:rPr>
              <a:t>ＬｏｇＬｉｋｅｌｉｈｏｏｄ</a:t>
            </a:r>
            <a:r>
              <a:rPr lang="ja-JP" altLang="en-US" sz="2000" u="sng" baseline="30000">
                <a:latin typeface="Calibri" pitchFamily="34" charset="0"/>
              </a:rPr>
              <a:t>Ｋ</a:t>
            </a:r>
            <a:r>
              <a:rPr lang="ja-JP" altLang="en-US" sz="200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altLang="ja-JP" sz="2000" b="1">
                <a:solidFill>
                  <a:srgbClr val="FF0000"/>
                </a:solidFill>
                <a:latin typeface="Calibri" pitchFamily="34" charset="0"/>
              </a:rPr>
              <a:t>Δ</a:t>
            </a:r>
            <a:r>
              <a:rPr lang="ja-JP" altLang="en-US" sz="2000" b="1">
                <a:solidFill>
                  <a:srgbClr val="FF0000"/>
                </a:solidFill>
                <a:latin typeface="Calibri" pitchFamily="34" charset="0"/>
              </a:rPr>
              <a:t>Ｌ＞０のとき</a:t>
            </a:r>
            <a:r>
              <a:rPr lang="en-US" altLang="ja-JP" sz="2000" b="1">
                <a:solidFill>
                  <a:srgbClr val="FF0000"/>
                </a:solidFill>
                <a:latin typeface="Calibri" pitchFamily="34" charset="0"/>
              </a:rPr>
              <a:t>π</a:t>
            </a:r>
            <a:r>
              <a:rPr lang="ja-JP" altLang="en-US" sz="2000">
                <a:latin typeface="Calibri" pitchFamily="34" charset="0"/>
              </a:rPr>
              <a:t>、</a:t>
            </a:r>
            <a:r>
              <a:rPr lang="en-US" altLang="ja-JP" sz="2000" b="1">
                <a:solidFill>
                  <a:srgbClr val="FF0000"/>
                </a:solidFill>
                <a:latin typeface="Calibri" pitchFamily="34" charset="0"/>
              </a:rPr>
              <a:t>Δ</a:t>
            </a:r>
            <a:r>
              <a:rPr lang="ja-JP" altLang="en-US" sz="2000" b="1">
                <a:solidFill>
                  <a:srgbClr val="FF0000"/>
                </a:solidFill>
                <a:latin typeface="Calibri" pitchFamily="34" charset="0"/>
              </a:rPr>
              <a:t>Ｌ＜０のときＫ</a:t>
            </a:r>
            <a:r>
              <a:rPr lang="ja-JP" altLang="en-US" sz="2000">
                <a:latin typeface="Calibri" pitchFamily="34" charset="0"/>
              </a:rPr>
              <a:t>であるとみなす</a:t>
            </a:r>
          </a:p>
        </p:txBody>
      </p:sp>
      <p:pic>
        <p:nvPicPr>
          <p:cNvPr id="410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843338"/>
            <a:ext cx="3624262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4" name="Group 2"/>
          <p:cNvGrpSpPr>
            <a:grpSpLocks/>
          </p:cNvGrpSpPr>
          <p:nvPr/>
        </p:nvGrpSpPr>
        <p:grpSpPr bwMode="auto">
          <a:xfrm>
            <a:off x="4000500" y="3976688"/>
            <a:ext cx="4786313" cy="1214437"/>
            <a:chOff x="336" y="1920"/>
            <a:chExt cx="3744" cy="984"/>
          </a:xfrm>
        </p:grpSpPr>
        <p:sp>
          <p:nvSpPr>
            <p:cNvPr id="4106" name="AutoShape 3"/>
            <p:cNvSpPr>
              <a:spLocks noChangeArrowheads="1"/>
            </p:cNvSpPr>
            <p:nvPr/>
          </p:nvSpPr>
          <p:spPr bwMode="auto">
            <a:xfrm>
              <a:off x="336" y="1920"/>
              <a:ext cx="3744" cy="96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graphicFrame>
          <p:nvGraphicFramePr>
            <p:cNvPr id="4099" name="Object 2"/>
            <p:cNvGraphicFramePr>
              <a:graphicFrameLocks noChangeAspect="1"/>
            </p:cNvGraphicFramePr>
            <p:nvPr/>
          </p:nvGraphicFramePr>
          <p:xfrm>
            <a:off x="432" y="1920"/>
            <a:ext cx="3648" cy="984"/>
          </p:xfrm>
          <a:graphic>
            <a:graphicData uri="http://schemas.openxmlformats.org/presentationml/2006/ole">
              <p:oleObj spid="_x0000_s4099" name="数式" r:id="rId4" imgW="2171520" imgH="583920" progId="Equation.3">
                <p:embed/>
              </p:oleObj>
            </a:graphicData>
          </a:graphic>
        </p:graphicFrame>
      </p:grpSp>
      <p:sp>
        <p:nvSpPr>
          <p:cNvPr id="4105" name="AutoShape 6"/>
          <p:cNvSpPr>
            <a:spLocks noChangeArrowheads="1"/>
          </p:cNvSpPr>
          <p:nvPr/>
        </p:nvSpPr>
        <p:spPr bwMode="auto">
          <a:xfrm>
            <a:off x="4000500" y="5476875"/>
            <a:ext cx="4572000" cy="10953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4429125" y="5476875"/>
          <a:ext cx="3860800" cy="1052513"/>
        </p:xfrm>
        <a:graphic>
          <a:graphicData uri="http://schemas.openxmlformats.org/presentationml/2006/ole">
            <p:oleObj spid="_x0000_s4098" name="数式" r:id="rId5" imgW="1447560" imgH="393480" progId="Equation.3">
              <p:embed/>
            </p:oleObj>
          </a:graphicData>
        </a:graphic>
      </p:graphicFrame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8B9C0-7BE1-40D6-89A0-58EF1C592A47}" type="slidenum">
              <a:rPr lang="en-US" altLang="ja-JP" smtClean="0"/>
              <a:pPr>
                <a:defRPr/>
              </a:pPr>
              <a:t>24</a:t>
            </a:fld>
            <a:endParaRPr lang="en-US" altLang="ja-JP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原子核三者若手夏の学校</a:t>
            </a:r>
            <a:r>
              <a:rPr lang="en-US" altLang="ja-JP" smtClean="0"/>
              <a:t>2010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 txBox="1">
            <a:spLocks noGrp="1"/>
          </p:cNvSpPr>
          <p:nvPr/>
        </p:nvSpPr>
        <p:spPr>
          <a:xfrm>
            <a:off x="6553200" y="6564313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230F279-A76E-4DC2-9B57-7E542B6B095D}" type="slidenum">
              <a:rPr lang="ja-JP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ja-JP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27651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2684463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066925"/>
            <a:ext cx="26543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0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3063" y="2057400"/>
            <a:ext cx="2706687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1029"/>
          <p:cNvSpPr txBox="1">
            <a:spLocks noChangeArrowheads="1"/>
          </p:cNvSpPr>
          <p:nvPr/>
        </p:nvSpPr>
        <p:spPr bwMode="auto">
          <a:xfrm>
            <a:off x="381000" y="1447800"/>
            <a:ext cx="22860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ＭＳ Ｐ明朝" pitchFamily="18" charset="-128"/>
                <a:ea typeface="ＭＳ Ｐ明朝" pitchFamily="18" charset="-128"/>
              </a:rPr>
              <a:t>Ｂ→ａｌｌ ｄｅｃａｙ</a:t>
            </a:r>
            <a:endParaRPr lang="ja-JP" altLang="en-US" baseline="3000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7655" name="Text Box 1030"/>
          <p:cNvSpPr txBox="1">
            <a:spLocks noChangeArrowheads="1"/>
          </p:cNvSpPr>
          <p:nvPr/>
        </p:nvSpPr>
        <p:spPr bwMode="auto">
          <a:xfrm>
            <a:off x="3586163" y="1465263"/>
            <a:ext cx="1514475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ＭＳ Ｐ明朝" pitchFamily="18" charset="-128"/>
                <a:ea typeface="ＭＳ Ｐ明朝" pitchFamily="18" charset="-128"/>
              </a:rPr>
              <a:t>Ｂ→</a:t>
            </a:r>
            <a:r>
              <a:rPr lang="en-US" altLang="ja-JP">
                <a:latin typeface="ＭＳ Ｐ明朝" pitchFamily="18" charset="-128"/>
                <a:ea typeface="ＭＳ Ｐ明朝" pitchFamily="18" charset="-128"/>
              </a:rPr>
              <a:t>ππ</a:t>
            </a:r>
            <a:endParaRPr lang="en-US" altLang="ja-JP" baseline="3000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7656" name="Text Box 1031"/>
          <p:cNvSpPr txBox="1">
            <a:spLocks noChangeArrowheads="1"/>
          </p:cNvSpPr>
          <p:nvPr/>
        </p:nvSpPr>
        <p:spPr bwMode="auto">
          <a:xfrm>
            <a:off x="6556375" y="1465263"/>
            <a:ext cx="1444625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ＭＳ Ｐ明朝" pitchFamily="18" charset="-128"/>
                <a:ea typeface="ＭＳ Ｐ明朝" pitchFamily="18" charset="-128"/>
              </a:rPr>
              <a:t>Ｂ→Ｋ</a:t>
            </a:r>
            <a:r>
              <a:rPr lang="en-US" altLang="ja-JP">
                <a:latin typeface="ＭＳ Ｐ明朝" pitchFamily="18" charset="-128"/>
                <a:ea typeface="ＭＳ Ｐ明朝" pitchFamily="18" charset="-128"/>
              </a:rPr>
              <a:t>π</a:t>
            </a:r>
            <a:endParaRPr lang="en-US" altLang="ja-JP" baseline="3000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8B9C0-7BE1-40D6-89A0-58EF1C592A47}" type="slidenum">
              <a:rPr lang="en-US" altLang="ja-JP" smtClean="0"/>
              <a:pPr>
                <a:defRPr/>
              </a:pPr>
              <a:t>25</a:t>
            </a:fld>
            <a:endParaRPr lang="en-US" altLang="ja-JP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原子核三者若手夏の学校</a:t>
            </a:r>
            <a:r>
              <a:rPr lang="en-US" altLang="ja-JP" smtClean="0"/>
              <a:t>2010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457200"/>
          <a:ext cx="8686800" cy="6081713"/>
        </p:xfrm>
        <a:graphic>
          <a:graphicData uri="http://schemas.openxmlformats.org/presentationml/2006/ole">
            <p:oleObj spid="_x0000_s5122" name="Photo Editor Photo" r:id="rId3" imgW="6857143" imgH="4800000" progId="">
              <p:embed/>
            </p:oleObj>
          </a:graphicData>
        </a:graphic>
      </p:graphicFrame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A7A45-5DD8-4E91-BF32-DB14F6426925}" type="slidenum">
              <a:rPr lang="en-US" altLang="ja-JP" smtClean="0"/>
              <a:pPr>
                <a:defRPr/>
              </a:pPr>
              <a:t>26</a:t>
            </a:fld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原子核三者若手夏の学校</a:t>
            </a:r>
            <a:r>
              <a:rPr lang="en-US" altLang="ja-JP" smtClean="0"/>
              <a:t>2010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 txBox="1">
            <a:spLocks noGrp="1"/>
          </p:cNvSpPr>
          <p:nvPr/>
        </p:nvSpPr>
        <p:spPr>
          <a:xfrm>
            <a:off x="6553200" y="6564313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630A0F7-3FE1-407E-B3EA-68DC90C1D0FB}" type="slidenum">
              <a:rPr lang="ja-JP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ja-JP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8B9C0-7BE1-40D6-89A0-58EF1C592A47}" type="slidenum">
              <a:rPr lang="en-US" altLang="ja-JP" smtClean="0"/>
              <a:pPr>
                <a:defRPr/>
              </a:pPr>
              <a:t>27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原子核三者若手夏の学校</a:t>
            </a:r>
            <a:r>
              <a:rPr lang="en-US" altLang="ja-JP" smtClean="0"/>
              <a:t>2010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58175" cy="928688"/>
          </a:xfrm>
        </p:spPr>
        <p:txBody>
          <a:bodyPr/>
          <a:lstStyle/>
          <a:p>
            <a:pPr eaLnBrk="1" hangingPunct="1"/>
            <a:r>
              <a:rPr lang="en-US" altLang="ja-JP" sz="3600" smtClean="0"/>
              <a:t>TOP</a:t>
            </a:r>
            <a:r>
              <a:rPr lang="ja-JP" altLang="en-US" sz="3600" smtClean="0"/>
              <a:t>カウンターの原理と課題</a:t>
            </a:r>
          </a:p>
        </p:txBody>
      </p:sp>
      <p:sp>
        <p:nvSpPr>
          <p:cNvPr id="8196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a typeface="ＭＳ Ｐゴシック" charset="-128"/>
              </a:rPr>
              <a:t>原子核三者若手夏の学校</a:t>
            </a:r>
            <a:r>
              <a:rPr lang="en-US" altLang="ja-JP" smtClean="0">
                <a:ea typeface="ＭＳ Ｐゴシック" charset="-128"/>
              </a:rPr>
              <a:t>2010</a:t>
            </a:r>
          </a:p>
        </p:txBody>
      </p:sp>
      <p:sp>
        <p:nvSpPr>
          <p:cNvPr id="8197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E7D472-6E60-44E1-B074-F87AAF39983C}" type="slidenum">
              <a:rPr lang="en-US" altLang="ja-JP" smtClean="0">
                <a:ea typeface="ＭＳ Ｐゴシック" charset="-128"/>
              </a:rPr>
              <a:pPr/>
              <a:t>28</a:t>
            </a:fld>
            <a:endParaRPr lang="en-US" altLang="ja-JP" smtClean="0">
              <a:ea typeface="ＭＳ Ｐゴシック" charset="-128"/>
            </a:endParaRPr>
          </a:p>
        </p:txBody>
      </p:sp>
      <p:grpSp>
        <p:nvGrpSpPr>
          <p:cNvPr id="8198" name="Group 56"/>
          <p:cNvGrpSpPr>
            <a:grpSpLocks/>
          </p:cNvGrpSpPr>
          <p:nvPr/>
        </p:nvGrpSpPr>
        <p:grpSpPr bwMode="auto">
          <a:xfrm>
            <a:off x="3048000" y="1066800"/>
            <a:ext cx="6184900" cy="3276600"/>
            <a:chOff x="1738" y="768"/>
            <a:chExt cx="4081" cy="2064"/>
          </a:xfrm>
        </p:grpSpPr>
        <p:grpSp>
          <p:nvGrpSpPr>
            <p:cNvPr id="8211" name="Group 35"/>
            <p:cNvGrpSpPr>
              <a:grpSpLocks/>
            </p:cNvGrpSpPr>
            <p:nvPr/>
          </p:nvGrpSpPr>
          <p:grpSpPr bwMode="auto">
            <a:xfrm>
              <a:off x="1738" y="902"/>
              <a:ext cx="4081" cy="1930"/>
              <a:chOff x="1680" y="912"/>
              <a:chExt cx="4081" cy="1930"/>
            </a:xfrm>
          </p:grpSpPr>
          <p:pic>
            <p:nvPicPr>
              <p:cNvPr id="8215" name="Picture 10" descr="E:\Documents and Settings\mutugoro\デスクトップ\propagation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60" y="1248"/>
                <a:ext cx="3486" cy="1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16" name="Rectangle 11"/>
              <p:cNvSpPr>
                <a:spLocks noChangeArrowheads="1"/>
              </p:cNvSpPr>
              <p:nvPr/>
            </p:nvSpPr>
            <p:spPr bwMode="auto">
              <a:xfrm>
                <a:off x="2016" y="1248"/>
                <a:ext cx="144" cy="96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217" name="Rectangle 12"/>
              <p:cNvSpPr>
                <a:spLocks noChangeArrowheads="1"/>
              </p:cNvSpPr>
              <p:nvPr/>
            </p:nvSpPr>
            <p:spPr bwMode="auto">
              <a:xfrm>
                <a:off x="2016" y="1344"/>
                <a:ext cx="144" cy="96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218" name="Rectangle 13"/>
              <p:cNvSpPr>
                <a:spLocks noChangeArrowheads="1"/>
              </p:cNvSpPr>
              <p:nvPr/>
            </p:nvSpPr>
            <p:spPr bwMode="auto">
              <a:xfrm>
                <a:off x="2016" y="1440"/>
                <a:ext cx="144" cy="96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219" name="Rectangle 14"/>
              <p:cNvSpPr>
                <a:spLocks noChangeArrowheads="1"/>
              </p:cNvSpPr>
              <p:nvPr/>
            </p:nvSpPr>
            <p:spPr bwMode="auto">
              <a:xfrm>
                <a:off x="2016" y="1536"/>
                <a:ext cx="144" cy="96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220" name="Rectangle 15"/>
              <p:cNvSpPr>
                <a:spLocks noChangeArrowheads="1"/>
              </p:cNvSpPr>
              <p:nvPr/>
            </p:nvSpPr>
            <p:spPr bwMode="auto">
              <a:xfrm>
                <a:off x="2016" y="1632"/>
                <a:ext cx="144" cy="96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221" name="Rectangle 16"/>
              <p:cNvSpPr>
                <a:spLocks noChangeArrowheads="1"/>
              </p:cNvSpPr>
              <p:nvPr/>
            </p:nvSpPr>
            <p:spPr bwMode="auto">
              <a:xfrm>
                <a:off x="2016" y="1728"/>
                <a:ext cx="144" cy="96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222" name="Rectangle 17"/>
              <p:cNvSpPr>
                <a:spLocks noChangeArrowheads="1"/>
              </p:cNvSpPr>
              <p:nvPr/>
            </p:nvSpPr>
            <p:spPr bwMode="auto">
              <a:xfrm>
                <a:off x="2016" y="1920"/>
                <a:ext cx="144" cy="96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223" name="Rectangle 18"/>
              <p:cNvSpPr>
                <a:spLocks noChangeArrowheads="1"/>
              </p:cNvSpPr>
              <p:nvPr/>
            </p:nvSpPr>
            <p:spPr bwMode="auto">
              <a:xfrm>
                <a:off x="2016" y="2016"/>
                <a:ext cx="144" cy="96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224" name="Rectangle 19"/>
              <p:cNvSpPr>
                <a:spLocks noChangeArrowheads="1"/>
              </p:cNvSpPr>
              <p:nvPr/>
            </p:nvSpPr>
            <p:spPr bwMode="auto">
              <a:xfrm>
                <a:off x="2016" y="2112"/>
                <a:ext cx="144" cy="96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225" name="Rectangle 20"/>
              <p:cNvSpPr>
                <a:spLocks noChangeArrowheads="1"/>
              </p:cNvSpPr>
              <p:nvPr/>
            </p:nvSpPr>
            <p:spPr bwMode="auto">
              <a:xfrm>
                <a:off x="2016" y="2208"/>
                <a:ext cx="144" cy="96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226" name="Rectangle 21"/>
              <p:cNvSpPr>
                <a:spLocks noChangeArrowheads="1"/>
              </p:cNvSpPr>
              <p:nvPr/>
            </p:nvSpPr>
            <p:spPr bwMode="auto">
              <a:xfrm>
                <a:off x="2016" y="2304"/>
                <a:ext cx="144" cy="96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227" name="Rectangle 22"/>
              <p:cNvSpPr>
                <a:spLocks noChangeArrowheads="1"/>
              </p:cNvSpPr>
              <p:nvPr/>
            </p:nvSpPr>
            <p:spPr bwMode="auto">
              <a:xfrm>
                <a:off x="2016" y="2400"/>
                <a:ext cx="144" cy="96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228" name="Line 23"/>
              <p:cNvSpPr>
                <a:spLocks noChangeShapeType="1"/>
              </p:cNvSpPr>
              <p:nvPr/>
            </p:nvSpPr>
            <p:spPr bwMode="auto">
              <a:xfrm>
                <a:off x="1872" y="1104"/>
                <a:ext cx="0" cy="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29" name="Line 24"/>
              <p:cNvSpPr>
                <a:spLocks noChangeShapeType="1"/>
              </p:cNvSpPr>
              <p:nvPr/>
            </p:nvSpPr>
            <p:spPr bwMode="auto">
              <a:xfrm>
                <a:off x="1872" y="1104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30" name="Line 25"/>
              <p:cNvSpPr>
                <a:spLocks noChangeShapeType="1"/>
              </p:cNvSpPr>
              <p:nvPr/>
            </p:nvSpPr>
            <p:spPr bwMode="auto">
              <a:xfrm flipV="1">
                <a:off x="1872" y="2016"/>
                <a:ext cx="0" cy="6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31" name="Line 26"/>
              <p:cNvSpPr>
                <a:spLocks noChangeShapeType="1"/>
              </p:cNvSpPr>
              <p:nvPr/>
            </p:nvSpPr>
            <p:spPr bwMode="auto">
              <a:xfrm>
                <a:off x="1872" y="2640"/>
                <a:ext cx="17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32" name="Text Box 27"/>
              <p:cNvSpPr txBox="1">
                <a:spLocks noChangeArrowheads="1"/>
              </p:cNvSpPr>
              <p:nvPr/>
            </p:nvSpPr>
            <p:spPr bwMode="auto">
              <a:xfrm>
                <a:off x="1680" y="1488"/>
                <a:ext cx="24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000" b="1"/>
                  <a:t>X</a:t>
                </a:r>
              </a:p>
            </p:txBody>
          </p:sp>
          <p:sp>
            <p:nvSpPr>
              <p:cNvPr id="8233" name="Text Box 28"/>
              <p:cNvSpPr txBox="1">
                <a:spLocks noChangeArrowheads="1"/>
              </p:cNvSpPr>
              <p:nvPr/>
            </p:nvSpPr>
            <p:spPr bwMode="auto">
              <a:xfrm>
                <a:off x="1680" y="1968"/>
                <a:ext cx="24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000" b="1"/>
                  <a:t>X</a:t>
                </a:r>
              </a:p>
            </p:txBody>
          </p:sp>
          <p:sp>
            <p:nvSpPr>
              <p:cNvPr id="8234" name="Text Box 29"/>
              <p:cNvSpPr txBox="1">
                <a:spLocks noChangeArrowheads="1"/>
              </p:cNvSpPr>
              <p:nvPr/>
            </p:nvSpPr>
            <p:spPr bwMode="auto">
              <a:xfrm>
                <a:off x="2400" y="912"/>
                <a:ext cx="24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000" b="1"/>
                  <a:t>Z</a:t>
                </a:r>
              </a:p>
            </p:txBody>
          </p:sp>
          <p:sp>
            <p:nvSpPr>
              <p:cNvPr id="8235" name="Text Box 30"/>
              <p:cNvSpPr txBox="1">
                <a:spLocks noChangeArrowheads="1"/>
              </p:cNvSpPr>
              <p:nvPr/>
            </p:nvSpPr>
            <p:spPr bwMode="auto">
              <a:xfrm>
                <a:off x="3696" y="2592"/>
                <a:ext cx="24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000" b="1"/>
                  <a:t>t</a:t>
                </a:r>
              </a:p>
            </p:txBody>
          </p:sp>
          <p:cxnSp>
            <p:nvCxnSpPr>
              <p:cNvPr id="8236" name="AutoShape 31"/>
              <p:cNvCxnSpPr>
                <a:cxnSpLocks noChangeShapeType="1"/>
              </p:cNvCxnSpPr>
              <p:nvPr/>
            </p:nvCxnSpPr>
            <p:spPr bwMode="auto">
              <a:xfrm>
                <a:off x="2160" y="2544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sm" len="sm"/>
                <a:tailEnd type="arrow" w="sm" len="sm"/>
              </a:ln>
            </p:spPr>
          </p:cxnSp>
          <p:sp>
            <p:nvSpPr>
              <p:cNvPr id="8237" name="Text Box 32"/>
              <p:cNvSpPr txBox="1">
                <a:spLocks noChangeArrowheads="1"/>
              </p:cNvSpPr>
              <p:nvPr/>
            </p:nvSpPr>
            <p:spPr bwMode="auto">
              <a:xfrm>
                <a:off x="2256" y="2448"/>
                <a:ext cx="9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ja-JP" altLang="en-US">
                    <a:solidFill>
                      <a:srgbClr val="EF1801"/>
                    </a:solidFill>
                  </a:rPr>
                  <a:t>約500</a:t>
                </a:r>
                <a:r>
                  <a:rPr lang="en-US" altLang="ja-JP">
                    <a:solidFill>
                      <a:srgbClr val="EF1801"/>
                    </a:solidFill>
                  </a:rPr>
                  <a:t>psec</a:t>
                </a:r>
              </a:p>
            </p:txBody>
          </p:sp>
          <p:sp>
            <p:nvSpPr>
              <p:cNvPr id="8238" name="Rectangle 47"/>
              <p:cNvSpPr>
                <a:spLocks noChangeArrowheads="1"/>
              </p:cNvSpPr>
              <p:nvPr/>
            </p:nvSpPr>
            <p:spPr bwMode="auto">
              <a:xfrm>
                <a:off x="4464" y="912"/>
                <a:ext cx="1297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30000"/>
                  </a:spcBef>
                </a:pPr>
                <a:r>
                  <a:rPr lang="en-US" altLang="ja-JP" sz="4000">
                    <a:solidFill>
                      <a:srgbClr val="FF0000"/>
                    </a:solidFill>
                    <a:latin typeface="Calibri" pitchFamily="34" charset="0"/>
                  </a:rPr>
                  <a:t>π</a:t>
                </a:r>
                <a:r>
                  <a:rPr lang="en-US" altLang="ja-JP" sz="4000">
                    <a:latin typeface="Calibri" pitchFamily="34" charset="0"/>
                  </a:rPr>
                  <a:t>/</a:t>
                </a:r>
                <a:r>
                  <a:rPr lang="en-US" altLang="ja-JP" sz="4000">
                    <a:solidFill>
                      <a:srgbClr val="0070C0"/>
                    </a:solidFill>
                    <a:latin typeface="Calibri" pitchFamily="34" charset="0"/>
                  </a:rPr>
                  <a:t>K</a:t>
                </a:r>
                <a:r>
                  <a:rPr lang="ja-JP" altLang="en-US" sz="3200">
                    <a:latin typeface="Calibri" pitchFamily="34" charset="0"/>
                  </a:rPr>
                  <a:t>入射</a:t>
                </a:r>
              </a:p>
            </p:txBody>
          </p:sp>
        </p:grpSp>
        <p:sp>
          <p:nvSpPr>
            <p:cNvPr id="8212" name="Text Box 36"/>
            <p:cNvSpPr txBox="1">
              <a:spLocks noChangeArrowheads="1"/>
            </p:cNvSpPr>
            <p:nvPr/>
          </p:nvSpPr>
          <p:spPr bwMode="auto">
            <a:xfrm>
              <a:off x="4704" y="768"/>
              <a:ext cx="10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b="1"/>
                <a:t>上から見た図</a:t>
              </a:r>
            </a:p>
          </p:txBody>
        </p:sp>
        <p:sp>
          <p:nvSpPr>
            <p:cNvPr id="8213" name="Oval 37"/>
            <p:cNvSpPr>
              <a:spLocks noChangeArrowheads="1"/>
            </p:cNvSpPr>
            <p:nvPr/>
          </p:nvSpPr>
          <p:spPr bwMode="auto">
            <a:xfrm>
              <a:off x="5328" y="1296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214" name="Oval 38"/>
            <p:cNvSpPr>
              <a:spLocks noChangeArrowheads="1"/>
            </p:cNvSpPr>
            <p:nvPr/>
          </p:nvSpPr>
          <p:spPr bwMode="auto">
            <a:xfrm>
              <a:off x="5424" y="1392"/>
              <a:ext cx="48" cy="4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8199" name="Rectangle 51"/>
          <p:cNvSpPr>
            <a:spLocks noChangeArrowheads="1"/>
          </p:cNvSpPr>
          <p:nvPr/>
        </p:nvSpPr>
        <p:spPr bwMode="auto">
          <a:xfrm rot="5400000">
            <a:off x="304800" y="1447800"/>
            <a:ext cx="2667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00" name="Rectangle 45"/>
          <p:cNvSpPr>
            <a:spLocks noChangeArrowheads="1"/>
          </p:cNvSpPr>
          <p:nvPr/>
        </p:nvSpPr>
        <p:spPr bwMode="auto">
          <a:xfrm rot="-5400000">
            <a:off x="-46037" y="4784725"/>
            <a:ext cx="488950" cy="92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endParaRPr lang="ja-JP" altLang="en-US" sz="2000">
              <a:latin typeface="Arial Black" pitchFamily="34" charset="0"/>
              <a:ea typeface="ＭＳ Ｐ明朝" pitchFamily="18" charset="-128"/>
            </a:endParaRPr>
          </a:p>
        </p:txBody>
      </p:sp>
      <p:graphicFrame>
        <p:nvGraphicFramePr>
          <p:cNvPr id="8194" name="Object 54"/>
          <p:cNvGraphicFramePr>
            <a:graphicFrameLocks noChangeAspect="1"/>
          </p:cNvGraphicFramePr>
          <p:nvPr/>
        </p:nvGraphicFramePr>
        <p:xfrm>
          <a:off x="2971800" y="4267200"/>
          <a:ext cx="6019800" cy="2244725"/>
        </p:xfrm>
        <a:graphic>
          <a:graphicData uri="http://schemas.openxmlformats.org/presentationml/2006/ole">
            <p:oleObj spid="_x0000_s8194" name="ビットマップ イメージ" r:id="rId5" imgW="5125165" imgH="2924583" progId="PBrush">
              <p:embed/>
            </p:oleObj>
          </a:graphicData>
        </a:graphic>
      </p:graphicFrame>
      <p:sp>
        <p:nvSpPr>
          <p:cNvPr id="8201" name="Text Box 57"/>
          <p:cNvSpPr txBox="1">
            <a:spLocks noChangeArrowheads="1"/>
          </p:cNvSpPr>
          <p:nvPr/>
        </p:nvSpPr>
        <p:spPr bwMode="auto">
          <a:xfrm>
            <a:off x="152400" y="12954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ja-JP" altLang="en-US"/>
          </a:p>
        </p:txBody>
      </p:sp>
      <p:sp>
        <p:nvSpPr>
          <p:cNvPr id="8202" name="Text Box 59"/>
          <p:cNvSpPr txBox="1">
            <a:spLocks noChangeArrowheads="1"/>
          </p:cNvSpPr>
          <p:nvPr/>
        </p:nvSpPr>
        <p:spPr bwMode="auto">
          <a:xfrm>
            <a:off x="0" y="1174750"/>
            <a:ext cx="3276600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>
                <a:latin typeface="ＭＳ Ｐゴシック" charset="-128"/>
              </a:rPr>
              <a:t>◎</a:t>
            </a:r>
            <a:r>
              <a:rPr lang="en-US" altLang="ja-JP" sz="2000">
                <a:latin typeface="ＭＳ Ｐゴシック" charset="-128"/>
              </a:rPr>
              <a:t>π/K</a:t>
            </a:r>
            <a:r>
              <a:rPr lang="ja-JP" altLang="en-US" sz="2000">
                <a:latin typeface="ＭＳ Ｐゴシック" charset="-128"/>
              </a:rPr>
              <a:t>粒子起源のチェレンコフ光の時間差を区別する必要がある</a:t>
            </a:r>
          </a:p>
          <a:p>
            <a:pPr>
              <a:spcBef>
                <a:spcPct val="50000"/>
              </a:spcBef>
            </a:pPr>
            <a:r>
              <a:rPr lang="ja-JP" altLang="en-US" sz="2000">
                <a:latin typeface="ＭＳ Ｐゴシック" charset="-128"/>
              </a:rPr>
              <a:t>⇒読み出し回路も含めた　　</a:t>
            </a:r>
            <a:r>
              <a:rPr lang="ja-JP" altLang="en-US" sz="2000">
                <a:solidFill>
                  <a:srgbClr val="EF1801"/>
                </a:solidFill>
                <a:latin typeface="ＭＳ Ｐゴシック" charset="-128"/>
              </a:rPr>
              <a:t>高時間分解能 40</a:t>
            </a:r>
            <a:r>
              <a:rPr lang="en-US" altLang="ja-JP" sz="2000">
                <a:solidFill>
                  <a:srgbClr val="EF1801"/>
                </a:solidFill>
                <a:latin typeface="ＭＳ Ｐゴシック" charset="-128"/>
              </a:rPr>
              <a:t>psec</a:t>
            </a:r>
            <a:r>
              <a:rPr lang="ja-JP" altLang="en-US" sz="2000">
                <a:solidFill>
                  <a:srgbClr val="EF1801"/>
                </a:solidFill>
                <a:latin typeface="ＭＳ Ｐゴシック" charset="-128"/>
              </a:rPr>
              <a:t>以上</a:t>
            </a:r>
            <a:endParaRPr lang="ja-JP" altLang="en-US" sz="2000">
              <a:latin typeface="ＭＳ Ｐゴシック" charset="-128"/>
            </a:endParaRPr>
          </a:p>
          <a:p>
            <a:pPr>
              <a:spcBef>
                <a:spcPct val="50000"/>
              </a:spcBef>
            </a:pPr>
            <a:endParaRPr lang="ja-JP" altLang="en-US" sz="1200">
              <a:latin typeface="ＭＳ Ｐゴシック" charset="-128"/>
            </a:endParaRPr>
          </a:p>
          <a:p>
            <a:pPr>
              <a:spcBef>
                <a:spcPct val="50000"/>
              </a:spcBef>
            </a:pPr>
            <a:r>
              <a:rPr lang="ja-JP" altLang="en-US" sz="2000">
                <a:latin typeface="ＭＳ Ｐゴシック" charset="-128"/>
              </a:rPr>
              <a:t>◎発生光子を全反射させ、</a:t>
            </a:r>
          </a:p>
          <a:p>
            <a:pPr>
              <a:spcBef>
                <a:spcPct val="50000"/>
              </a:spcBef>
            </a:pPr>
            <a:r>
              <a:rPr lang="ja-JP" altLang="en-US" sz="2000">
                <a:latin typeface="ＭＳ Ｐゴシック" charset="-128"/>
              </a:rPr>
              <a:t>検出光子数20個程度を目標</a:t>
            </a:r>
          </a:p>
          <a:p>
            <a:pPr>
              <a:spcBef>
                <a:spcPct val="50000"/>
              </a:spcBef>
            </a:pPr>
            <a:r>
              <a:rPr lang="ja-JP" altLang="en-US" sz="2000">
                <a:latin typeface="ＭＳ Ｐゴシック" charset="-128"/>
              </a:rPr>
              <a:t>⇒</a:t>
            </a:r>
            <a:r>
              <a:rPr lang="ja-JP" altLang="en-US" sz="2000">
                <a:solidFill>
                  <a:srgbClr val="EF1801"/>
                </a:solidFill>
                <a:latin typeface="ＭＳ Ｐゴシック" charset="-128"/>
              </a:rPr>
              <a:t>一光子検出</a:t>
            </a:r>
            <a:endParaRPr lang="ja-JP" altLang="en-US" sz="2000">
              <a:latin typeface="ＭＳ Ｐゴシック" charset="-128"/>
            </a:endParaRPr>
          </a:p>
          <a:p>
            <a:pPr>
              <a:spcBef>
                <a:spcPct val="50000"/>
              </a:spcBef>
            </a:pPr>
            <a:r>
              <a:rPr lang="ja-JP" altLang="en-US" sz="2000">
                <a:latin typeface="ＭＳ Ｐゴシック" charset="-128"/>
              </a:rPr>
              <a:t>⇒高精度研磨の石英　　　　　 (表面精度</a:t>
            </a:r>
            <a:r>
              <a:rPr lang="en-US" altLang="ja-JP" sz="2000">
                <a:latin typeface="ＭＳ Ｐゴシック" charset="-128"/>
              </a:rPr>
              <a:t>～5um)</a:t>
            </a:r>
            <a:endParaRPr lang="ja-JP" altLang="en-US" sz="1200">
              <a:latin typeface="ＭＳ Ｐゴシック" charset="-128"/>
            </a:endParaRPr>
          </a:p>
          <a:p>
            <a:pPr>
              <a:spcBef>
                <a:spcPct val="50000"/>
              </a:spcBef>
            </a:pPr>
            <a:r>
              <a:rPr lang="ja-JP" altLang="en-US" sz="2000">
                <a:latin typeface="ＭＳ Ｐゴシック" charset="-128"/>
              </a:rPr>
              <a:t>◎高磁場中(1.5</a:t>
            </a:r>
            <a:r>
              <a:rPr lang="en-US" altLang="ja-JP" sz="2000">
                <a:latin typeface="ＭＳ Ｐゴシック" charset="-128"/>
              </a:rPr>
              <a:t>T)</a:t>
            </a:r>
            <a:r>
              <a:rPr lang="ja-JP" altLang="en-US" sz="2000">
                <a:latin typeface="ＭＳ Ｐゴシック" charset="-128"/>
              </a:rPr>
              <a:t>での動作</a:t>
            </a:r>
          </a:p>
          <a:p>
            <a:pPr>
              <a:spcBef>
                <a:spcPct val="50000"/>
              </a:spcBef>
            </a:pPr>
            <a:r>
              <a:rPr lang="ja-JP" altLang="en-US" sz="2000">
                <a:latin typeface="ＭＳ Ｐゴシック" charset="-128"/>
              </a:rPr>
              <a:t>◎位置分解能(&lt;～5</a:t>
            </a:r>
            <a:r>
              <a:rPr lang="en-US" altLang="ja-JP" sz="2000">
                <a:latin typeface="ＭＳ Ｐゴシック" charset="-128"/>
              </a:rPr>
              <a:t>mm)</a:t>
            </a:r>
          </a:p>
        </p:txBody>
      </p:sp>
      <p:sp>
        <p:nvSpPr>
          <p:cNvPr id="8203" name="Text Box 43"/>
          <p:cNvSpPr txBox="1">
            <a:spLocks noChangeArrowheads="1"/>
          </p:cNvSpPr>
          <p:nvPr/>
        </p:nvSpPr>
        <p:spPr bwMode="auto">
          <a:xfrm>
            <a:off x="2743200" y="5638800"/>
            <a:ext cx="1905000" cy="1036638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>
                <a:latin typeface="Arial Black" pitchFamily="34" charset="0"/>
                <a:ea typeface="HGP創英角ｺﾞｼｯｸUB" pitchFamily="50" charset="-128"/>
              </a:rPr>
              <a:t>Ring image(simulation) </a:t>
            </a:r>
          </a:p>
          <a:p>
            <a:r>
              <a:rPr lang="en-US" altLang="ja-JP" sz="1400">
                <a:latin typeface="Arial Black" pitchFamily="34" charset="0"/>
                <a:ea typeface="HGP創英角ｺﾞｼｯｸUB" pitchFamily="50" charset="-128"/>
              </a:rPr>
              <a:t>2GeV/c ,θ=90deg </a:t>
            </a:r>
            <a:r>
              <a:rPr lang="en-US" altLang="ja-JP" sz="2000">
                <a:solidFill>
                  <a:srgbClr val="FF0000"/>
                </a:solidFill>
                <a:latin typeface="Arial Black" pitchFamily="34" charset="0"/>
                <a:ea typeface="HGP創英角ｺﾞｼｯｸUB" pitchFamily="50" charset="-128"/>
              </a:rPr>
              <a:t>π</a:t>
            </a:r>
            <a:r>
              <a:rPr lang="en-US" altLang="ja-JP" sz="2000">
                <a:latin typeface="Arial Black" pitchFamily="34" charset="0"/>
                <a:ea typeface="HGP創英角ｺﾞｼｯｸUB" pitchFamily="50" charset="-128"/>
              </a:rPr>
              <a:t>/</a:t>
            </a:r>
            <a:r>
              <a:rPr lang="en-US" altLang="ja-JP" sz="2000">
                <a:solidFill>
                  <a:schemeClr val="accent2"/>
                </a:solidFill>
                <a:latin typeface="Arial Black" pitchFamily="34" charset="0"/>
                <a:ea typeface="HGP創英角ｺﾞｼｯｸUB" pitchFamily="50" charset="-128"/>
              </a:rPr>
              <a:t>K</a:t>
            </a:r>
          </a:p>
        </p:txBody>
      </p:sp>
      <p:sp>
        <p:nvSpPr>
          <p:cNvPr id="8204" name="Text Box 60"/>
          <p:cNvSpPr txBox="1">
            <a:spLocks noChangeArrowheads="1"/>
          </p:cNvSpPr>
          <p:nvPr/>
        </p:nvSpPr>
        <p:spPr bwMode="auto">
          <a:xfrm>
            <a:off x="3124200" y="2590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b="1"/>
              <a:t>光検出器</a:t>
            </a:r>
          </a:p>
        </p:txBody>
      </p:sp>
      <p:grpSp>
        <p:nvGrpSpPr>
          <p:cNvPr id="8205" name="Group 69"/>
          <p:cNvGrpSpPr>
            <a:grpSpLocks/>
          </p:cNvGrpSpPr>
          <p:nvPr/>
        </p:nvGrpSpPr>
        <p:grpSpPr bwMode="auto">
          <a:xfrm>
            <a:off x="4495800" y="4191000"/>
            <a:ext cx="1316038" cy="609600"/>
            <a:chOff x="2880" y="2592"/>
            <a:chExt cx="829" cy="384"/>
          </a:xfrm>
        </p:grpSpPr>
        <p:cxnSp>
          <p:nvCxnSpPr>
            <p:cNvPr id="8206" name="AutoShape 62"/>
            <p:cNvCxnSpPr>
              <a:cxnSpLocks noChangeShapeType="1"/>
            </p:cNvCxnSpPr>
            <p:nvPr/>
          </p:nvCxnSpPr>
          <p:spPr bwMode="auto">
            <a:xfrm>
              <a:off x="3066" y="2832"/>
              <a:ext cx="0" cy="14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207" name="AutoShape 63"/>
            <p:cNvCxnSpPr>
              <a:cxnSpLocks noChangeShapeType="1"/>
            </p:cNvCxnSpPr>
            <p:nvPr/>
          </p:nvCxnSpPr>
          <p:spPr bwMode="auto">
            <a:xfrm>
              <a:off x="3158" y="2832"/>
              <a:ext cx="0" cy="14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208" name="AutoShape 64"/>
            <p:cNvCxnSpPr>
              <a:cxnSpLocks noChangeShapeType="1"/>
            </p:cNvCxnSpPr>
            <p:nvPr/>
          </p:nvCxnSpPr>
          <p:spPr bwMode="auto">
            <a:xfrm>
              <a:off x="2928" y="2880"/>
              <a:ext cx="138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09" name="AutoShape 65"/>
            <p:cNvCxnSpPr>
              <a:cxnSpLocks noChangeShapeType="1"/>
            </p:cNvCxnSpPr>
            <p:nvPr/>
          </p:nvCxnSpPr>
          <p:spPr bwMode="auto">
            <a:xfrm flipH="1">
              <a:off x="3158" y="2880"/>
              <a:ext cx="139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210" name="Text Box 66"/>
            <p:cNvSpPr txBox="1">
              <a:spLocks noChangeArrowheads="1"/>
            </p:cNvSpPr>
            <p:nvPr/>
          </p:nvSpPr>
          <p:spPr bwMode="auto">
            <a:xfrm>
              <a:off x="2880" y="2592"/>
              <a:ext cx="8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>
                  <a:solidFill>
                    <a:srgbClr val="EF1801"/>
                  </a:solidFill>
                </a:rPr>
                <a:t>200</a:t>
              </a:r>
              <a:r>
                <a:rPr lang="en-US" altLang="ja-JP">
                  <a:solidFill>
                    <a:srgbClr val="EF1801"/>
                  </a:solidFill>
                </a:rPr>
                <a:t>psec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58175" cy="928688"/>
          </a:xfrm>
        </p:spPr>
        <p:txBody>
          <a:bodyPr/>
          <a:lstStyle/>
          <a:p>
            <a:pPr eaLnBrk="1" hangingPunct="1"/>
            <a:r>
              <a:rPr lang="en-US" altLang="ja-JP" sz="4000" dirty="0" smtClean="0"/>
              <a:t>Belle(II)</a:t>
            </a:r>
            <a:r>
              <a:rPr lang="ja-JP" altLang="en-US" sz="4000" dirty="0" smtClean="0"/>
              <a:t>実験について</a:t>
            </a:r>
          </a:p>
        </p:txBody>
      </p:sp>
      <p:sp>
        <p:nvSpPr>
          <p:cNvPr id="15363" name="Rectangle 19"/>
          <p:cNvSpPr>
            <a:spLocks noChangeArrowheads="1"/>
          </p:cNvSpPr>
          <p:nvPr/>
        </p:nvSpPr>
        <p:spPr bwMode="auto">
          <a:xfrm>
            <a:off x="4643438" y="3643313"/>
            <a:ext cx="4572000" cy="87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76713">
              <a:lnSpc>
                <a:spcPct val="70000"/>
              </a:lnSpc>
              <a:spcBef>
                <a:spcPct val="30000"/>
              </a:spcBef>
              <a:buClr>
                <a:srgbClr val="0066FF"/>
              </a:buClr>
            </a:pPr>
            <a:r>
              <a:rPr lang="ja-JP" altLang="en-US" dirty="0" smtClean="0"/>
              <a:t>電子</a:t>
            </a:r>
            <a:r>
              <a:rPr lang="en-US" altLang="ja-JP" dirty="0" smtClean="0"/>
              <a:t>8GeV </a:t>
            </a:r>
            <a:r>
              <a:rPr lang="ja-JP" altLang="en-US" dirty="0" smtClean="0"/>
              <a:t>陽電子</a:t>
            </a:r>
            <a:r>
              <a:rPr lang="en-US" altLang="ja-JP" dirty="0" smtClean="0"/>
              <a:t>3.5GeV</a:t>
            </a:r>
            <a:r>
              <a:rPr lang="ja-JP" altLang="en-US" dirty="0" smtClean="0"/>
              <a:t>の非対称加速器</a:t>
            </a:r>
            <a:endParaRPr lang="en-US" altLang="ja-JP" dirty="0" smtClean="0"/>
          </a:p>
          <a:p>
            <a:pPr defTabSz="4176713">
              <a:lnSpc>
                <a:spcPct val="70000"/>
              </a:lnSpc>
              <a:spcBef>
                <a:spcPct val="30000"/>
              </a:spcBef>
              <a:buClr>
                <a:srgbClr val="0066FF"/>
              </a:buClr>
            </a:pPr>
            <a:r>
              <a:rPr lang="ja-JP" altLang="en-US" dirty="0" smtClean="0"/>
              <a:t>重心</a:t>
            </a:r>
            <a:r>
              <a:rPr lang="ja-JP" altLang="en-US" dirty="0"/>
              <a:t>系エネルギー </a:t>
            </a:r>
            <a:r>
              <a:rPr lang="en-US" altLang="ja-JP" dirty="0"/>
              <a:t> = 10.58 </a:t>
            </a:r>
            <a:r>
              <a:rPr lang="en-US" altLang="ja-JP" dirty="0" err="1"/>
              <a:t>GeV</a:t>
            </a:r>
            <a:r>
              <a:rPr lang="en-US" altLang="ja-JP" dirty="0">
                <a:latin typeface="Symbol" pitchFamily="18" charset="2"/>
              </a:rPr>
              <a:t> </a:t>
            </a:r>
            <a:r>
              <a:rPr lang="ja-JP" altLang="en-US" dirty="0">
                <a:latin typeface="Symbol" pitchFamily="18" charset="2"/>
              </a:rPr>
              <a:t>　</a:t>
            </a:r>
            <a:r>
              <a:rPr lang="en-US" altLang="ja-JP" dirty="0">
                <a:latin typeface="Symbol" pitchFamily="18" charset="2"/>
              </a:rPr>
              <a:t>U</a:t>
            </a:r>
            <a:r>
              <a:rPr lang="en-US" altLang="ja-JP" dirty="0"/>
              <a:t>(4S)</a:t>
            </a:r>
          </a:p>
          <a:p>
            <a:pPr defTabSz="4176713">
              <a:lnSpc>
                <a:spcPct val="70000"/>
              </a:lnSpc>
              <a:spcBef>
                <a:spcPct val="30000"/>
              </a:spcBef>
              <a:buClr>
                <a:srgbClr val="0066FF"/>
              </a:buClr>
            </a:pPr>
            <a:r>
              <a:rPr lang="en-US" altLang="ja-JP" sz="2000" dirty="0"/>
              <a:t>    </a:t>
            </a:r>
            <a:r>
              <a:rPr lang="ja-JP" altLang="en-US" sz="2000" dirty="0"/>
              <a:t>⇒</a:t>
            </a:r>
            <a:r>
              <a:rPr lang="en-US" altLang="ja-JP" sz="2000" dirty="0">
                <a:solidFill>
                  <a:srgbClr val="FF0000"/>
                </a:solidFill>
              </a:rPr>
              <a:t>BB</a:t>
            </a:r>
            <a:r>
              <a:rPr lang="ja-JP" altLang="en-US" sz="2000" dirty="0">
                <a:solidFill>
                  <a:srgbClr val="FF0000"/>
                </a:solidFill>
              </a:rPr>
              <a:t>対を大量に生成</a:t>
            </a:r>
            <a:r>
              <a:rPr lang="en-US" altLang="ja-JP" sz="2000" dirty="0">
                <a:solidFill>
                  <a:srgbClr val="FF0000"/>
                </a:solidFill>
              </a:rPr>
              <a:t>(</a:t>
            </a:r>
            <a:r>
              <a:rPr lang="ja-JP" altLang="en-US" sz="2000" dirty="0">
                <a:solidFill>
                  <a:srgbClr val="FF0000"/>
                </a:solidFill>
              </a:rPr>
              <a:t>工場</a:t>
            </a:r>
            <a:r>
              <a:rPr lang="en-US" altLang="ja-JP" sz="2000" dirty="0">
                <a:solidFill>
                  <a:srgbClr val="FF0000"/>
                </a:solidFill>
              </a:rPr>
              <a:t>)</a:t>
            </a:r>
          </a:p>
        </p:txBody>
      </p:sp>
      <p:grpSp>
        <p:nvGrpSpPr>
          <p:cNvPr id="15365" name="Group 3"/>
          <p:cNvGrpSpPr>
            <a:grpSpLocks/>
          </p:cNvGrpSpPr>
          <p:nvPr/>
        </p:nvGrpSpPr>
        <p:grpSpPr bwMode="auto">
          <a:xfrm>
            <a:off x="71438" y="928688"/>
            <a:ext cx="4500562" cy="3214687"/>
            <a:chOff x="68" y="663"/>
            <a:chExt cx="3402" cy="2372"/>
          </a:xfrm>
        </p:grpSpPr>
        <p:pic>
          <p:nvPicPr>
            <p:cNvPr id="1538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" y="788"/>
              <a:ext cx="3402" cy="2247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15381" name="Text Box 5"/>
            <p:cNvSpPr txBox="1">
              <a:spLocks noChangeArrowheads="1"/>
            </p:cNvSpPr>
            <p:nvPr/>
          </p:nvSpPr>
          <p:spPr bwMode="auto">
            <a:xfrm>
              <a:off x="431" y="2332"/>
              <a:ext cx="891" cy="231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i="1">
                  <a:solidFill>
                    <a:srgbClr val="FFFF00"/>
                  </a:solidFill>
                  <a:latin typeface="Times" pitchFamily="18" charset="0"/>
                </a:rPr>
                <a:t>直径～１Ｋｍ</a:t>
              </a:r>
            </a:p>
          </p:txBody>
        </p:sp>
        <p:pic>
          <p:nvPicPr>
            <p:cNvPr id="15382" name="Picture 6" descr="KEKBlogo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3" y="663"/>
              <a:ext cx="907" cy="432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15383" name="Oval 7"/>
            <p:cNvSpPr>
              <a:spLocks noChangeArrowheads="1"/>
            </p:cNvSpPr>
            <p:nvPr/>
          </p:nvSpPr>
          <p:spPr bwMode="auto">
            <a:xfrm>
              <a:off x="763" y="1655"/>
              <a:ext cx="1391" cy="364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84" name="Line 8"/>
            <p:cNvSpPr>
              <a:spLocks noChangeShapeType="1"/>
            </p:cNvSpPr>
            <p:nvPr/>
          </p:nvSpPr>
          <p:spPr bwMode="auto">
            <a:xfrm>
              <a:off x="1205" y="2001"/>
              <a:ext cx="730" cy="39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85" name="Text Box 9"/>
            <p:cNvSpPr txBox="1">
              <a:spLocks noChangeArrowheads="1"/>
            </p:cNvSpPr>
            <p:nvPr/>
          </p:nvSpPr>
          <p:spPr bwMode="auto">
            <a:xfrm>
              <a:off x="1519" y="844"/>
              <a:ext cx="912" cy="231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ja-JP" b="1" i="1">
                  <a:solidFill>
                    <a:srgbClr val="FF9933"/>
                  </a:solidFill>
                  <a:latin typeface="Times New Roman" pitchFamily="18" charset="0"/>
                </a:rPr>
                <a:t>Mt. Tsukuba </a:t>
              </a:r>
            </a:p>
          </p:txBody>
        </p:sp>
        <p:sp>
          <p:nvSpPr>
            <p:cNvPr id="15386" name="Text Box 10"/>
            <p:cNvSpPr txBox="1">
              <a:spLocks noChangeArrowheads="1"/>
            </p:cNvSpPr>
            <p:nvPr/>
          </p:nvSpPr>
          <p:spPr bwMode="auto">
            <a:xfrm>
              <a:off x="567" y="1153"/>
              <a:ext cx="553" cy="250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ja-JP" sz="2000" b="1" i="1">
                  <a:solidFill>
                    <a:srgbClr val="FFFF00"/>
                  </a:solidFill>
                  <a:latin typeface="Garamond" pitchFamily="18" charset="0"/>
                </a:rPr>
                <a:t>KEKB</a:t>
              </a:r>
            </a:p>
          </p:txBody>
        </p:sp>
        <p:sp>
          <p:nvSpPr>
            <p:cNvPr id="15387" name="Oval 11"/>
            <p:cNvSpPr>
              <a:spLocks noChangeArrowheads="1"/>
            </p:cNvSpPr>
            <p:nvPr/>
          </p:nvSpPr>
          <p:spPr bwMode="auto">
            <a:xfrm>
              <a:off x="1647" y="1623"/>
              <a:ext cx="277" cy="11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88" name="Text Box 12"/>
            <p:cNvSpPr txBox="1">
              <a:spLocks noChangeArrowheads="1"/>
            </p:cNvSpPr>
            <p:nvPr/>
          </p:nvSpPr>
          <p:spPr bwMode="auto">
            <a:xfrm>
              <a:off x="1565" y="1343"/>
              <a:ext cx="458" cy="250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ja-JP" sz="2000" b="1" i="1">
                  <a:solidFill>
                    <a:srgbClr val="FFFF00"/>
                  </a:solidFill>
                  <a:latin typeface="Garamond" pitchFamily="18" charset="0"/>
                </a:rPr>
                <a:t>Belle</a:t>
              </a:r>
            </a:p>
          </p:txBody>
        </p:sp>
      </p:grpSp>
      <p:sp>
        <p:nvSpPr>
          <p:cNvPr id="15366" name="スライド番号プレースホルダ 2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5A56BB-924D-4ED5-9E37-E3973A910820}" type="slidenum">
              <a:rPr lang="en-US" altLang="ja-JP" smtClean="0">
                <a:ea typeface="ＭＳ Ｐゴシック" charset="-128"/>
              </a:rPr>
              <a:pPr/>
              <a:t>3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15367" name="フッター プレースホルダ 26"/>
          <p:cNvSpPr>
            <a:spLocks noGrp="1"/>
          </p:cNvSpPr>
          <p:nvPr>
            <p:ph type="ftr" sz="quarter" idx="11"/>
          </p:nvPr>
        </p:nvSpPr>
        <p:spPr>
          <a:xfrm>
            <a:off x="3116560" y="6237312"/>
            <a:ext cx="2895600" cy="476250"/>
          </a:xfrm>
          <a:noFill/>
        </p:spPr>
        <p:txBody>
          <a:bodyPr/>
          <a:lstStyle/>
          <a:p>
            <a:r>
              <a:rPr lang="ja-JP" altLang="en-US" dirty="0" smtClean="0">
                <a:ea typeface="ＭＳ Ｐゴシック" charset="-128"/>
              </a:rPr>
              <a:t>原子核三者若手夏の学校</a:t>
            </a:r>
            <a:r>
              <a:rPr lang="en-US" altLang="ja-JP" dirty="0" smtClean="0">
                <a:ea typeface="ＭＳ Ｐゴシック" charset="-128"/>
              </a:rPr>
              <a:t>2010</a:t>
            </a:r>
          </a:p>
        </p:txBody>
      </p:sp>
      <p:pic>
        <p:nvPicPr>
          <p:cNvPr id="1536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22863" y="928688"/>
            <a:ext cx="2949575" cy="2281237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5370" name="Rectangle 18"/>
          <p:cNvSpPr>
            <a:spLocks noChangeArrowheads="1"/>
          </p:cNvSpPr>
          <p:nvPr/>
        </p:nvSpPr>
        <p:spPr bwMode="auto">
          <a:xfrm>
            <a:off x="4643438" y="3214688"/>
            <a:ext cx="16001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76713">
              <a:spcBef>
                <a:spcPct val="30000"/>
              </a:spcBef>
            </a:pPr>
            <a:r>
              <a:rPr lang="en-US" altLang="ja-JP" b="1" dirty="0"/>
              <a:t>KEKB </a:t>
            </a:r>
            <a:r>
              <a:rPr lang="ja-JP" altLang="en-US" b="1" dirty="0" smtClean="0"/>
              <a:t>加速器</a:t>
            </a:r>
            <a:endParaRPr lang="ja-JP" altLang="en-US" b="1" dirty="0"/>
          </a:p>
        </p:txBody>
      </p:sp>
      <p:cxnSp>
        <p:nvCxnSpPr>
          <p:cNvPr id="27" name="直線コネクタ 26"/>
          <p:cNvCxnSpPr/>
          <p:nvPr/>
        </p:nvCxnSpPr>
        <p:spPr>
          <a:xfrm>
            <a:off x="5429250" y="4149080"/>
            <a:ext cx="14287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72" name="Group 36"/>
          <p:cNvGrpSpPr>
            <a:grpSpLocks/>
          </p:cNvGrpSpPr>
          <p:nvPr/>
        </p:nvGrpSpPr>
        <p:grpSpPr bwMode="auto">
          <a:xfrm>
            <a:off x="4427984" y="4773066"/>
            <a:ext cx="4347467" cy="1392238"/>
            <a:chOff x="2443" y="2976"/>
            <a:chExt cx="3254" cy="922"/>
          </a:xfrm>
        </p:grpSpPr>
        <p:sp>
          <p:nvSpPr>
            <p:cNvPr id="15374" name="Text Box 36"/>
            <p:cNvSpPr txBox="1">
              <a:spLocks noChangeArrowheads="1"/>
            </p:cNvSpPr>
            <p:nvPr/>
          </p:nvSpPr>
          <p:spPr bwMode="auto">
            <a:xfrm>
              <a:off x="2443" y="3307"/>
              <a:ext cx="3254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2800" dirty="0" smtClean="0"/>
                <a:t>・</a:t>
              </a:r>
              <a:r>
                <a:rPr lang="ja-JP" altLang="en-US" sz="2400" dirty="0"/>
                <a:t>更なる</a:t>
              </a:r>
              <a:r>
                <a:rPr lang="ja-JP" altLang="en-US" sz="2400" dirty="0" smtClean="0"/>
                <a:t>ルミノシティ増強</a:t>
              </a:r>
              <a:r>
                <a:rPr lang="en-US" altLang="ja-JP" sz="2400" dirty="0" smtClean="0"/>
                <a:t>(~40</a:t>
              </a:r>
              <a:r>
                <a:rPr lang="ja-JP" altLang="en-US" sz="2400" dirty="0" smtClean="0"/>
                <a:t>倍</a:t>
              </a:r>
              <a:r>
                <a:rPr lang="en-US" altLang="ja-JP" sz="2400" dirty="0" smtClean="0"/>
                <a:t>)</a:t>
              </a:r>
              <a:endParaRPr lang="ja-JP" altLang="en-US" sz="2400" dirty="0"/>
            </a:p>
            <a:p>
              <a:r>
                <a:rPr lang="ja-JP" altLang="en-US" sz="2400" dirty="0"/>
                <a:t>・</a:t>
              </a:r>
              <a:r>
                <a:rPr lang="ja-JP" altLang="en-US" sz="2400" dirty="0">
                  <a:solidFill>
                    <a:srgbClr val="FF0000"/>
                  </a:solidFill>
                </a:rPr>
                <a:t>検出器</a:t>
              </a:r>
              <a:r>
                <a:rPr lang="ja-JP" altLang="en-US" sz="2400" dirty="0" smtClean="0">
                  <a:solidFill>
                    <a:srgbClr val="FF0000"/>
                  </a:solidFill>
                </a:rPr>
                <a:t>のアップグレード</a:t>
              </a:r>
              <a:endParaRPr lang="ja-JP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5375" name="テキスト ボックス 34"/>
            <p:cNvSpPr txBox="1">
              <a:spLocks noChangeArrowheads="1"/>
            </p:cNvSpPr>
            <p:nvPr/>
          </p:nvSpPr>
          <p:spPr bwMode="auto">
            <a:xfrm>
              <a:off x="2544" y="2976"/>
              <a:ext cx="3079" cy="306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2400" dirty="0" err="1" smtClean="0">
                  <a:solidFill>
                    <a:srgbClr val="3333FF"/>
                  </a:solidFill>
                </a:rPr>
                <a:t>BelleII</a:t>
              </a:r>
              <a:r>
                <a:rPr lang="ja-JP" altLang="en-US" sz="2400" dirty="0" smtClean="0">
                  <a:solidFill>
                    <a:srgbClr val="3333FF"/>
                  </a:solidFill>
                </a:rPr>
                <a:t>実験</a:t>
              </a:r>
              <a:r>
                <a:rPr lang="en-US" altLang="ja-JP" sz="2400" dirty="0" smtClean="0">
                  <a:solidFill>
                    <a:srgbClr val="3333FF"/>
                  </a:solidFill>
                </a:rPr>
                <a:t>(2014</a:t>
              </a:r>
              <a:r>
                <a:rPr lang="ja-JP" altLang="en-US" sz="2400" dirty="0" smtClean="0">
                  <a:solidFill>
                    <a:srgbClr val="3333FF"/>
                  </a:solidFill>
                </a:rPr>
                <a:t>年開始予定</a:t>
              </a:r>
              <a:r>
                <a:rPr lang="en-US" altLang="ja-JP" sz="2400" dirty="0" smtClean="0">
                  <a:solidFill>
                    <a:srgbClr val="3333FF"/>
                  </a:solidFill>
                </a:rPr>
                <a:t>)</a:t>
              </a:r>
              <a:endParaRPr lang="en-US" altLang="ja-JP" sz="2400" dirty="0">
                <a:solidFill>
                  <a:srgbClr val="3333FF"/>
                </a:solidFill>
              </a:endParaRPr>
            </a:p>
          </p:txBody>
        </p:sp>
      </p:grpSp>
      <p:sp>
        <p:nvSpPr>
          <p:cNvPr id="29" name="テキスト ボックス 28"/>
          <p:cNvSpPr txBox="1"/>
          <p:nvPr/>
        </p:nvSpPr>
        <p:spPr>
          <a:xfrm>
            <a:off x="107504" y="4398203"/>
            <a:ext cx="4211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u="sng" dirty="0" smtClean="0"/>
              <a:t>世界一の統計量</a:t>
            </a:r>
            <a:endParaRPr kumimoji="1" lang="en-US" altLang="ja-JP" sz="2400" b="1" u="sng" dirty="0" smtClean="0"/>
          </a:p>
          <a:p>
            <a:r>
              <a:rPr kumimoji="1" lang="ja-JP" altLang="en-US" sz="2400" dirty="0" smtClean="0"/>
              <a:t>ピークルミノシティ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                  </a:t>
            </a:r>
            <a:r>
              <a:rPr lang="en-US" altLang="ja-JP" sz="2400" dirty="0" smtClean="0">
                <a:solidFill>
                  <a:srgbClr val="FF0000"/>
                </a:solidFill>
              </a:rPr>
              <a:t>2.11×10</a:t>
            </a:r>
            <a:r>
              <a:rPr lang="en-US" altLang="ja-JP" sz="2400" baseline="30000" dirty="0" smtClean="0">
                <a:solidFill>
                  <a:srgbClr val="FF0000"/>
                </a:solidFill>
              </a:rPr>
              <a:t>34</a:t>
            </a:r>
            <a:r>
              <a:rPr lang="en-US" altLang="ja-JP" sz="2400" dirty="0" smtClean="0">
                <a:solidFill>
                  <a:srgbClr val="FF0000"/>
                </a:solidFill>
              </a:rPr>
              <a:t> s</a:t>
            </a:r>
            <a:r>
              <a:rPr lang="en-US" altLang="ja-JP" sz="2400" baseline="30000" dirty="0" smtClean="0">
                <a:solidFill>
                  <a:srgbClr val="FF0000"/>
                </a:solidFill>
              </a:rPr>
              <a:t>-1</a:t>
            </a:r>
            <a:r>
              <a:rPr lang="en-US" altLang="ja-JP" sz="2400" dirty="0" smtClean="0">
                <a:solidFill>
                  <a:srgbClr val="FF0000"/>
                </a:solidFill>
              </a:rPr>
              <a:t>cm</a:t>
            </a:r>
            <a:r>
              <a:rPr lang="en-US" altLang="ja-JP" sz="2400" baseline="30000" dirty="0" smtClean="0">
                <a:solidFill>
                  <a:srgbClr val="FF0000"/>
                </a:solidFill>
              </a:rPr>
              <a:t>-2</a:t>
            </a:r>
          </a:p>
          <a:p>
            <a:r>
              <a:rPr lang="ja-JP" altLang="en-US" sz="2400" dirty="0" smtClean="0"/>
              <a:t>積分ルミノシティ　  </a:t>
            </a:r>
            <a:r>
              <a:rPr lang="ja-JP" altLang="en-US" sz="2400" dirty="0" smtClean="0">
                <a:solidFill>
                  <a:srgbClr val="FF0000"/>
                </a:solidFill>
              </a:rPr>
              <a:t>～</a:t>
            </a:r>
            <a:r>
              <a:rPr lang="en-US" altLang="ja-JP" sz="2400" dirty="0" smtClean="0">
                <a:solidFill>
                  <a:srgbClr val="FF0000"/>
                </a:solidFill>
              </a:rPr>
              <a:t>1 ab</a:t>
            </a:r>
            <a:r>
              <a:rPr lang="en-US" altLang="ja-JP" sz="2400" baseline="30000" dirty="0" smtClean="0">
                <a:solidFill>
                  <a:srgbClr val="FF0000"/>
                </a:solidFill>
              </a:rPr>
              <a:t>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>
          <a:xfrm>
            <a:off x="3131840" y="6237312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ja-JP" altLang="en-US" dirty="0" smtClean="0"/>
              <a:t>原子核三者若手夏の学校</a:t>
            </a:r>
            <a:r>
              <a:rPr lang="en-US" altLang="ja-JP" dirty="0" smtClean="0"/>
              <a:t>2010</a:t>
            </a:r>
            <a:endParaRPr lang="en-US" altLang="ja-JP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8B9C0-7BE1-40D6-89A0-58EF1C592A47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grpSp>
        <p:nvGrpSpPr>
          <p:cNvPr id="8" name="グループ化 7"/>
          <p:cNvGrpSpPr/>
          <p:nvPr/>
        </p:nvGrpSpPr>
        <p:grpSpPr>
          <a:xfrm>
            <a:off x="0" y="2996952"/>
            <a:ext cx="6081152" cy="3168352"/>
            <a:chOff x="3611552" y="3494085"/>
            <a:chExt cx="6145616" cy="3441166"/>
          </a:xfrm>
        </p:grpSpPr>
        <p:grpSp>
          <p:nvGrpSpPr>
            <p:cNvPr id="9" name="グループ化 17"/>
            <p:cNvGrpSpPr/>
            <p:nvPr/>
          </p:nvGrpSpPr>
          <p:grpSpPr>
            <a:xfrm>
              <a:off x="3611552" y="3531156"/>
              <a:ext cx="6145616" cy="3357586"/>
              <a:chOff x="1358357" y="957240"/>
              <a:chExt cx="7175976" cy="4003675"/>
            </a:xfrm>
          </p:grpSpPr>
          <p:pic>
            <p:nvPicPr>
              <p:cNvPr id="14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58877" y="957240"/>
                <a:ext cx="7004050" cy="40036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15" name="Line 6"/>
              <p:cNvSpPr>
                <a:spLocks noChangeShapeType="1"/>
              </p:cNvSpPr>
              <p:nvPr/>
            </p:nvSpPr>
            <p:spPr bwMode="auto">
              <a:xfrm>
                <a:off x="3051140" y="3778228"/>
                <a:ext cx="3973512" cy="1587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6" name="Text Box 7"/>
              <p:cNvSpPr txBox="1">
                <a:spLocks noChangeArrowheads="1"/>
              </p:cNvSpPr>
              <p:nvPr/>
            </p:nvSpPr>
            <p:spPr bwMode="auto">
              <a:xfrm>
                <a:off x="4075077" y="3471840"/>
                <a:ext cx="779463" cy="3365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ts val="1000"/>
                  </a:spcBef>
                  <a:buFont typeface="Tahom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600" dirty="0">
                    <a:solidFill>
                      <a:srgbClr val="000000"/>
                    </a:solidFill>
                    <a:latin typeface="Tahoma" pitchFamily="32" charset="0"/>
                  </a:rPr>
                  <a:t>2.6m</a:t>
                </a:r>
              </a:p>
            </p:txBody>
          </p:sp>
          <p:sp>
            <p:nvSpPr>
              <p:cNvPr id="17" name="Line 8"/>
              <p:cNvSpPr>
                <a:spLocks noChangeShapeType="1"/>
              </p:cNvSpPr>
              <p:nvPr/>
            </p:nvSpPr>
            <p:spPr bwMode="auto">
              <a:xfrm flipV="1">
                <a:off x="3884577" y="2746353"/>
                <a:ext cx="1588" cy="144145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3841715" y="3035278"/>
                <a:ext cx="828675" cy="3365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ts val="1000"/>
                  </a:spcBef>
                  <a:buFont typeface="Tahom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600" dirty="0">
                    <a:solidFill>
                      <a:srgbClr val="000000"/>
                    </a:solidFill>
                    <a:latin typeface="Tahoma" pitchFamily="32" charset="0"/>
                  </a:rPr>
                  <a:t>1.2m</a:t>
                </a:r>
              </a:p>
            </p:txBody>
          </p:sp>
          <p:sp>
            <p:nvSpPr>
              <p:cNvPr id="19" name="Text Box 10"/>
              <p:cNvSpPr txBox="1">
                <a:spLocks noChangeArrowheads="1"/>
              </p:cNvSpPr>
              <p:nvPr/>
            </p:nvSpPr>
            <p:spPr bwMode="auto">
              <a:xfrm>
                <a:off x="1358357" y="3471797"/>
                <a:ext cx="1474851" cy="77330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0000" tIns="46800" rIns="90000" bIns="46800">
                <a:spAutoFit/>
              </a:bodyPr>
              <a:lstStyle/>
              <a:p>
                <a:pPr>
                  <a:buFont typeface="Tahom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 dirty="0">
                    <a:solidFill>
                      <a:srgbClr val="000000"/>
                    </a:solidFill>
                    <a:latin typeface="Tahoma" pitchFamily="32" charset="0"/>
                  </a:rPr>
                  <a:t>e</a:t>
                </a:r>
                <a:r>
                  <a:rPr lang="en-US" sz="1800" baseline="30000" dirty="0">
                    <a:solidFill>
                      <a:srgbClr val="000000"/>
                    </a:solidFill>
                    <a:latin typeface="Tahoma" pitchFamily="32" charset="0"/>
                  </a:rPr>
                  <a:t>-</a:t>
                </a:r>
              </a:p>
              <a:p>
                <a:pPr>
                  <a:buFont typeface="Tahom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 dirty="0">
                    <a:solidFill>
                      <a:srgbClr val="000000"/>
                    </a:solidFill>
                    <a:latin typeface="Tahoma" pitchFamily="32" charset="0"/>
                  </a:rPr>
                  <a:t>8.0GeV</a:t>
                </a:r>
              </a:p>
            </p:txBody>
          </p:sp>
          <p:sp>
            <p:nvSpPr>
              <p:cNvPr id="20" name="Text Box 11"/>
              <p:cNvSpPr txBox="1">
                <a:spLocks noChangeArrowheads="1"/>
              </p:cNvSpPr>
              <p:nvPr/>
            </p:nvSpPr>
            <p:spPr bwMode="auto">
              <a:xfrm>
                <a:off x="7396118" y="3475997"/>
                <a:ext cx="1138215" cy="77330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0000" tIns="46800" rIns="90000" bIns="46800">
                <a:spAutoFit/>
              </a:bodyPr>
              <a:lstStyle/>
              <a:p>
                <a:pPr algn="r">
                  <a:spcBef>
                    <a:spcPts val="1125"/>
                  </a:spcBef>
                  <a:buFont typeface="Tahom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 dirty="0">
                    <a:solidFill>
                      <a:srgbClr val="000000"/>
                    </a:solidFill>
                    <a:latin typeface="Tahoma" pitchFamily="32" charset="0"/>
                  </a:rPr>
                  <a:t>e</a:t>
                </a:r>
                <a:r>
                  <a:rPr lang="en-US" sz="1800" baseline="30000" dirty="0">
                    <a:solidFill>
                      <a:srgbClr val="000000"/>
                    </a:solidFill>
                    <a:latin typeface="Tahoma" pitchFamily="32" charset="0"/>
                  </a:rPr>
                  <a:t>+</a:t>
                </a:r>
              </a:p>
              <a:p>
                <a:pPr>
                  <a:buFont typeface="Tahom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 dirty="0">
                    <a:solidFill>
                      <a:srgbClr val="000000"/>
                    </a:solidFill>
                    <a:latin typeface="Tahoma" pitchFamily="32" charset="0"/>
                  </a:rPr>
                  <a:t>3.5GeV</a:t>
                </a:r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 rot="-60000">
                <a:off x="1456055" y="4235578"/>
                <a:ext cx="2928958" cy="45719"/>
              </a:xfrm>
              <a:prstGeom prst="line">
                <a:avLst/>
              </a:prstGeom>
              <a:noFill/>
              <a:ln w="19080">
                <a:solidFill>
                  <a:srgbClr val="FF0000"/>
                </a:solidFill>
                <a:miter lim="800000"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22" name="Line 13"/>
              <p:cNvSpPr>
                <a:spLocks noChangeShapeType="1"/>
              </p:cNvSpPr>
              <p:nvPr/>
            </p:nvSpPr>
            <p:spPr bwMode="auto">
              <a:xfrm flipH="1">
                <a:off x="4349715" y="4238155"/>
                <a:ext cx="3854450" cy="3175"/>
              </a:xfrm>
              <a:prstGeom prst="line">
                <a:avLst/>
              </a:prstGeom>
              <a:noFill/>
              <a:ln w="19080">
                <a:solidFill>
                  <a:srgbClr val="FF0000"/>
                </a:solidFill>
                <a:miter lim="800000"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23" name="Text Box 14"/>
              <p:cNvSpPr txBox="1">
                <a:spLocks noChangeArrowheads="1"/>
              </p:cNvSpPr>
              <p:nvPr/>
            </p:nvSpPr>
            <p:spPr bwMode="auto">
              <a:xfrm>
                <a:off x="5538752" y="2832078"/>
                <a:ext cx="828675" cy="3365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ts val="1000"/>
                  </a:spcBef>
                  <a:buFont typeface="Tahom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600" dirty="0">
                    <a:solidFill>
                      <a:srgbClr val="000000"/>
                    </a:solidFill>
                    <a:latin typeface="Tahoma" pitchFamily="32" charset="0"/>
                  </a:rPr>
                  <a:t>1.5T</a:t>
                </a:r>
              </a:p>
            </p:txBody>
          </p:sp>
          <p:sp>
            <p:nvSpPr>
              <p:cNvPr id="24" name="AutoShape 15"/>
              <p:cNvSpPr>
                <a:spLocks noChangeArrowheads="1"/>
              </p:cNvSpPr>
              <p:nvPr/>
            </p:nvSpPr>
            <p:spPr bwMode="auto">
              <a:xfrm>
                <a:off x="5637176" y="3097190"/>
                <a:ext cx="559258" cy="201013"/>
              </a:xfrm>
              <a:prstGeom prst="rightArrow">
                <a:avLst>
                  <a:gd name="adj1" fmla="val 50000"/>
                  <a:gd name="adj2" fmla="val 58571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10" name="Line 2"/>
            <p:cNvSpPr>
              <a:spLocks noChangeShapeType="1"/>
            </p:cNvSpPr>
            <p:nvPr/>
          </p:nvSpPr>
          <p:spPr bwMode="auto">
            <a:xfrm>
              <a:off x="6066163" y="3779837"/>
              <a:ext cx="45719" cy="1143009"/>
            </a:xfrm>
            <a:prstGeom prst="line">
              <a:avLst/>
            </a:prstGeom>
            <a:noFill/>
            <a:ln w="31680">
              <a:solidFill>
                <a:srgbClr val="0000FF"/>
              </a:solidFill>
              <a:miter lim="800000"/>
              <a:headEnd/>
              <a:tailEnd type="stealth" w="lg" len="lg"/>
            </a:ln>
            <a:effectLst/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8397898" y="6565919"/>
              <a:ext cx="11067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800" dirty="0" smtClean="0">
                  <a:solidFill>
                    <a:schemeClr val="tx1"/>
                  </a:solidFill>
                </a:rPr>
                <a:t>For</a:t>
              </a:r>
              <a:r>
                <a:rPr kumimoji="1" lang="en-US" altLang="ja-JP" sz="1800" dirty="0" smtClean="0">
                  <a:solidFill>
                    <a:schemeClr val="tx1"/>
                  </a:solidFill>
                </a:rPr>
                <a:t>ward</a:t>
              </a:r>
              <a:endParaRPr kumimoji="1" lang="ja-JP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3682990" y="6565919"/>
              <a:ext cx="1279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>
                  <a:solidFill>
                    <a:schemeClr val="tx1"/>
                  </a:solidFill>
                </a:rPr>
                <a:t>Backward</a:t>
              </a:r>
              <a:endParaRPr kumimoji="1" lang="ja-JP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577936" y="3494085"/>
              <a:ext cx="48915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chemeClr val="tx1"/>
                  </a:solidFill>
                </a:rPr>
                <a:t>Install here (10cm gap of barrel part)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コンテンツ プレースホルダ 32"/>
          <p:cNvSpPr txBox="1">
            <a:spLocks/>
          </p:cNvSpPr>
          <p:nvPr/>
        </p:nvSpPr>
        <p:spPr bwMode="auto">
          <a:xfrm>
            <a:off x="6012160" y="3789040"/>
            <a:ext cx="354011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marL="377825" marR="0" lvl="0" indent="-3778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Tx/>
              <a:tabLst/>
              <a:defRPr/>
            </a:pPr>
            <a:r>
              <a:rPr kumimoji="1" lang="ja-JP" altLang="en-US" sz="240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目指す識別能力</a:t>
            </a:r>
            <a:endParaRPr kumimoji="1" lang="en-US" altLang="ja-JP" sz="2400" i="0" u="sng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</a:endParaRPr>
          </a:p>
          <a:p>
            <a:pPr marL="377825" marR="0" lvl="0" indent="-3778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Tx/>
              <a:tabLst/>
              <a:defRPr/>
            </a:pPr>
            <a:r>
              <a:rPr lang="ja-JP" altLang="en-US" sz="2400" kern="0" dirty="0" smtClean="0">
                <a:solidFill>
                  <a:srgbClr val="FF0000"/>
                </a:solidFill>
                <a:latin typeface="+mn-lt"/>
                <a:ea typeface="+mn-ea"/>
              </a:rPr>
              <a:t>　</a:t>
            </a:r>
            <a:r>
              <a:rPr lang="en-US" altLang="ja-JP" sz="2400" kern="0" dirty="0" smtClean="0">
                <a:solidFill>
                  <a:srgbClr val="FF0000"/>
                </a:solidFill>
                <a:latin typeface="+mn-lt"/>
                <a:ea typeface="+mn-ea"/>
              </a:rPr>
              <a:t>K/π</a:t>
            </a:r>
            <a:r>
              <a:rPr lang="ja-JP" altLang="en-US" sz="2400" kern="0" dirty="0" smtClean="0">
                <a:solidFill>
                  <a:srgbClr val="FF0000"/>
                </a:solidFill>
                <a:latin typeface="+mn-lt"/>
                <a:ea typeface="+mn-ea"/>
              </a:rPr>
              <a:t>識別　</a:t>
            </a: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</a:rPr>
              <a:t>3σ </a:t>
            </a:r>
            <a:r>
              <a: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</a:rPr>
              <a:t>⇒ </a:t>
            </a: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</a:rPr>
              <a:t>4σ</a:t>
            </a:r>
          </a:p>
          <a:p>
            <a:pPr marL="377825" marR="0" lvl="0" indent="-3778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Tx/>
              <a:tabLst/>
              <a:defRPr/>
            </a:pPr>
            <a:r>
              <a:rPr lang="en-US" altLang="ja-JP" kern="0" dirty="0" smtClean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lang="ja-JP" altLang="en-US" kern="0" dirty="0" smtClean="0">
                <a:solidFill>
                  <a:srgbClr val="FF0000"/>
                </a:solidFill>
                <a:latin typeface="+mn-lt"/>
                <a:ea typeface="+mn-ea"/>
              </a:rPr>
              <a:t>　　　　　</a:t>
            </a:r>
            <a:r>
              <a:rPr lang="en-US" altLang="ja-JP" kern="0" dirty="0" smtClean="0">
                <a:solidFill>
                  <a:srgbClr val="FF0000"/>
                </a:solidFill>
                <a:latin typeface="+mn-lt"/>
                <a:ea typeface="+mn-ea"/>
              </a:rPr>
              <a:t>(0.6 &lt; </a:t>
            </a:r>
            <a:r>
              <a:rPr lang="en-US" altLang="ja-JP" i="1" kern="0" dirty="0" smtClean="0">
                <a:solidFill>
                  <a:srgbClr val="FF0000"/>
                </a:solidFill>
                <a:latin typeface="+mn-lt"/>
                <a:ea typeface="+mn-ea"/>
              </a:rPr>
              <a:t>P </a:t>
            </a:r>
            <a:r>
              <a:rPr lang="en-US" altLang="ja-JP" kern="0" dirty="0" smtClean="0">
                <a:solidFill>
                  <a:srgbClr val="FF0000"/>
                </a:solidFill>
                <a:latin typeface="+mn-lt"/>
                <a:ea typeface="+mn-ea"/>
              </a:rPr>
              <a:t>&lt; 4 </a:t>
            </a:r>
            <a:r>
              <a:rPr lang="en-US" altLang="ja-JP" kern="0" dirty="0" err="1" smtClean="0">
                <a:solidFill>
                  <a:srgbClr val="FF0000"/>
                </a:solidFill>
                <a:latin typeface="+mn-lt"/>
                <a:ea typeface="+mn-ea"/>
              </a:rPr>
              <a:t>GeV</a:t>
            </a:r>
            <a:r>
              <a:rPr lang="en-US" altLang="ja-JP" kern="0" dirty="0" smtClean="0">
                <a:solidFill>
                  <a:srgbClr val="FF0000"/>
                </a:solidFill>
                <a:latin typeface="+mn-lt"/>
                <a:ea typeface="+mn-ea"/>
              </a:rPr>
              <a:t>/</a:t>
            </a:r>
            <a:r>
              <a:rPr lang="en-US" altLang="ja-JP" i="1" kern="0" dirty="0" smtClean="0">
                <a:solidFill>
                  <a:srgbClr val="FF0000"/>
                </a:solidFill>
                <a:latin typeface="+mn-lt"/>
                <a:ea typeface="+mn-ea"/>
              </a:rPr>
              <a:t>c)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907704" y="260648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+mn-ea"/>
                <a:ea typeface="+mn-ea"/>
              </a:rPr>
              <a:t>TOP</a:t>
            </a:r>
            <a:r>
              <a:rPr kumimoji="1" lang="ja-JP" altLang="en-US" sz="3200" dirty="0" smtClean="0">
                <a:latin typeface="+mn-ea"/>
                <a:ea typeface="+mn-ea"/>
              </a:rPr>
              <a:t>カウンター</a:t>
            </a:r>
            <a:r>
              <a:rPr lang="ja-JP" altLang="en-US" sz="3200" dirty="0" smtClean="0">
                <a:latin typeface="+mn-ea"/>
                <a:ea typeface="+mn-ea"/>
              </a:rPr>
              <a:t>が</a:t>
            </a:r>
            <a:r>
              <a:rPr kumimoji="1" lang="ja-JP" altLang="en-US" sz="3200" dirty="0" smtClean="0">
                <a:latin typeface="+mn-ea"/>
                <a:ea typeface="+mn-ea"/>
              </a:rPr>
              <a:t>目指す識別能力</a:t>
            </a:r>
            <a:endParaRPr kumimoji="1" lang="ja-JP" altLang="en-US" sz="3200" dirty="0">
              <a:latin typeface="+mn-ea"/>
              <a:ea typeface="+mn-ea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51520" y="1424970"/>
            <a:ext cx="3384376" cy="7078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chemeClr val="accent6"/>
                </a:solidFill>
              </a:rPr>
              <a:t>粒子識別の難しい</a:t>
            </a:r>
            <a:r>
              <a:rPr kumimoji="1" lang="en-US" altLang="ja-JP" sz="2000" b="1" dirty="0" smtClean="0">
                <a:solidFill>
                  <a:schemeClr val="accent6"/>
                </a:solidFill>
              </a:rPr>
              <a:t>K</a:t>
            </a:r>
            <a:r>
              <a:rPr lang="ja-JP" altLang="en-US" sz="2000" b="1" dirty="0" smtClean="0">
                <a:solidFill>
                  <a:schemeClr val="accent6"/>
                </a:solidFill>
              </a:rPr>
              <a:t>粒子と</a:t>
            </a:r>
            <a:r>
              <a:rPr lang="en-US" altLang="ja-JP" sz="2000" b="1" dirty="0" smtClean="0">
                <a:solidFill>
                  <a:schemeClr val="accent6"/>
                </a:solidFill>
              </a:rPr>
              <a:t>π</a:t>
            </a:r>
            <a:r>
              <a:rPr lang="ja-JP" altLang="en-US" sz="2000" b="1" dirty="0" smtClean="0">
                <a:solidFill>
                  <a:schemeClr val="accent6"/>
                </a:solidFill>
              </a:rPr>
              <a:t>粒子の識別をさらに改善する</a:t>
            </a:r>
            <a:endParaRPr kumimoji="1" lang="ja-JP" altLang="en-US" sz="2000" b="1" dirty="0">
              <a:solidFill>
                <a:schemeClr val="accent6"/>
              </a:solidFill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4139952" y="1156682"/>
            <a:ext cx="4824536" cy="1624246"/>
            <a:chOff x="179512" y="4685074"/>
            <a:chExt cx="4824536" cy="1624246"/>
          </a:xfrm>
        </p:grpSpPr>
        <p:grpSp>
          <p:nvGrpSpPr>
            <p:cNvPr id="36" name="グループ化 35"/>
            <p:cNvGrpSpPr/>
            <p:nvPr/>
          </p:nvGrpSpPr>
          <p:grpSpPr>
            <a:xfrm>
              <a:off x="179512" y="4985667"/>
              <a:ext cx="4824536" cy="1323653"/>
              <a:chOff x="179512" y="4880560"/>
              <a:chExt cx="4824536" cy="1323653"/>
            </a:xfrm>
          </p:grpSpPr>
          <p:sp>
            <p:nvSpPr>
              <p:cNvPr id="27" name="テキスト ボックス 26"/>
              <p:cNvSpPr txBox="1"/>
              <p:nvPr/>
            </p:nvSpPr>
            <p:spPr>
              <a:xfrm>
                <a:off x="179512" y="5373216"/>
                <a:ext cx="482453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800" dirty="0" smtClean="0">
                    <a:solidFill>
                      <a:schemeClr val="tx1"/>
                    </a:solidFill>
                    <a:latin typeface="+mn-ea"/>
                    <a:ea typeface="+mn-ea"/>
                  </a:rPr>
                  <a:t>(</a:t>
                </a:r>
                <a:r>
                  <a:rPr kumimoji="1" lang="en-US" altLang="ja-JP" sz="2400" dirty="0" err="1" smtClean="0">
                    <a:solidFill>
                      <a:schemeClr val="tx1"/>
                    </a:solidFill>
                    <a:latin typeface="+mn-ea"/>
                    <a:ea typeface="+mn-ea"/>
                  </a:rPr>
                  <a:t>ACC:Threshold</a:t>
                </a:r>
                <a:r>
                  <a:rPr kumimoji="1" lang="en-US" altLang="ja-JP" sz="2400" dirty="0" smtClean="0">
                    <a:solidFill>
                      <a:schemeClr val="tx1"/>
                    </a:solidFill>
                    <a:latin typeface="+mn-ea"/>
                    <a:ea typeface="+mn-ea"/>
                  </a:rPr>
                  <a:t> type</a:t>
                </a:r>
                <a:r>
                  <a:rPr lang="ja-JP" altLang="en-US" sz="2400" dirty="0" smtClean="0">
                    <a:latin typeface="+mn-ea"/>
                    <a:ea typeface="+mn-ea"/>
                  </a:rPr>
                  <a:t> </a:t>
                </a:r>
                <a:r>
                  <a:rPr kumimoji="1" lang="en-US" altLang="ja-JP" sz="2400" dirty="0" err="1" smtClean="0">
                    <a:solidFill>
                      <a:schemeClr val="tx1"/>
                    </a:solidFill>
                    <a:latin typeface="+mn-ea"/>
                    <a:ea typeface="+mn-ea"/>
                  </a:rPr>
                  <a:t>aerogel</a:t>
                </a:r>
                <a:r>
                  <a:rPr kumimoji="1" lang="en-US" altLang="ja-JP" sz="2400" dirty="0" smtClean="0">
                    <a:solidFill>
                      <a:schemeClr val="tx1"/>
                    </a:solidFill>
                    <a:latin typeface="+mn-ea"/>
                    <a:ea typeface="+mn-ea"/>
                  </a:rPr>
                  <a:t> Cherenkov counter)</a:t>
                </a:r>
                <a:endParaRPr kumimoji="1" lang="ja-JP" altLang="en-US" sz="2400"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28" name="コンテンツ プレースホルダ 2"/>
              <p:cNvSpPr txBox="1">
                <a:spLocks/>
              </p:cNvSpPr>
              <p:nvPr/>
            </p:nvSpPr>
            <p:spPr bwMode="auto">
              <a:xfrm>
                <a:off x="179512" y="4880560"/>
                <a:ext cx="3432090" cy="614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00794" tIns="50397" rIns="100794" bIns="50397" numCol="1" anchor="t" anchorCtr="0" compatLnSpc="1">
                <a:prstTxWarp prst="textNoShape">
                  <a:avLst/>
                </a:prstTxWarp>
              </a:bodyPr>
              <a:lstStyle/>
              <a:p>
                <a:pPr marL="377825" marR="0" lvl="0" indent="-377825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  <a:buSzTx/>
                  <a:tabLst/>
                  <a:defRPr/>
                </a:pPr>
                <a:r>
                  <a:rPr lang="en-US" altLang="ja-JP" sz="2800" b="1" u="sng" kern="0" noProof="0" dirty="0" smtClean="0">
                    <a:latin typeface="+mn-ea"/>
                    <a:ea typeface="+mn-ea"/>
                  </a:rPr>
                  <a:t>TOF + ACC</a:t>
                </a:r>
                <a:endParaRPr kumimoji="1" lang="en-US" altLang="ja-JP" sz="2800" b="1" i="0" u="sng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2195736" y="4941168"/>
                <a:ext cx="27363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 smtClean="0"/>
                  <a:t>⇒　</a:t>
                </a:r>
                <a:r>
                  <a:rPr kumimoji="1" lang="en-US" altLang="ja-JP" sz="2400" dirty="0" smtClean="0"/>
                  <a:t>3σ(P&lt;3GeV/c)</a:t>
                </a:r>
                <a:endParaRPr kumimoji="1" lang="ja-JP" altLang="en-US" sz="2400" dirty="0"/>
              </a:p>
            </p:txBody>
          </p:sp>
        </p:grpSp>
        <p:sp>
          <p:nvSpPr>
            <p:cNvPr id="37" name="テキスト ボックス 36"/>
            <p:cNvSpPr txBox="1"/>
            <p:nvPr/>
          </p:nvSpPr>
          <p:spPr>
            <a:xfrm>
              <a:off x="179512" y="4685074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/>
                <a:t>Belle</a:t>
              </a:r>
              <a:r>
                <a:rPr lang="ja-JP" altLang="en-US" sz="2000" dirty="0" err="1" smtClean="0"/>
                <a:t>での</a:t>
              </a:r>
              <a:r>
                <a:rPr lang="en-US" altLang="ja-JP" sz="2000" dirty="0" smtClean="0"/>
                <a:t>K/π</a:t>
              </a:r>
              <a:r>
                <a:rPr lang="ja-JP" altLang="en-US" sz="2000" dirty="0" smtClean="0"/>
                <a:t>識別</a:t>
              </a:r>
              <a:endParaRPr kumimoji="1" lang="en-US" altLang="ja-JP" sz="20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2530921"/>
            <a:ext cx="8839200" cy="53625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ja-JP" sz="2800" u="sng" dirty="0" smtClean="0"/>
              <a:t>RICH(Ring Image </a:t>
            </a:r>
            <a:r>
              <a:rPr lang="ja-JP" altLang="en-US" sz="2800" u="sng" dirty="0" smtClean="0"/>
              <a:t>型　</a:t>
            </a:r>
            <a:endParaRPr lang="en-US" altLang="ja-JP" sz="2800" u="sng" dirty="0" smtClean="0"/>
          </a:p>
          <a:p>
            <a:pPr eaLnBrk="1" hangingPunct="1">
              <a:buFontTx/>
              <a:buNone/>
            </a:pPr>
            <a:r>
              <a:rPr lang="ja-JP" altLang="en-US" sz="2800" dirty="0" smtClean="0"/>
              <a:t>　　　　　</a:t>
            </a:r>
            <a:r>
              <a:rPr lang="en-US" altLang="ja-JP" sz="2800" u="sng" dirty="0" smtClean="0"/>
              <a:t>Cherenkov)</a:t>
            </a:r>
            <a:r>
              <a:rPr lang="ja-JP" altLang="en-US" sz="2800" u="sng" dirty="0" smtClean="0"/>
              <a:t>検出器</a:t>
            </a:r>
            <a:endParaRPr lang="en-US" altLang="ja-JP" sz="2800" u="sng" dirty="0" smtClean="0"/>
          </a:p>
          <a:p>
            <a:pPr eaLnBrk="1" hangingPunct="1">
              <a:buFontTx/>
              <a:buNone/>
            </a:pPr>
            <a:r>
              <a:rPr lang="ja-JP" altLang="en-US" sz="2800" dirty="0" smtClean="0"/>
              <a:t>荷電粒子の速度を測る</a:t>
            </a:r>
            <a:endParaRPr lang="en-US" altLang="ja-JP" sz="2000" b="1" dirty="0" smtClean="0"/>
          </a:p>
          <a:p>
            <a:pPr eaLnBrk="1" hangingPunct="1">
              <a:buFontTx/>
              <a:buNone/>
            </a:pPr>
            <a:endParaRPr lang="en-US" altLang="ja-JP" sz="2400" dirty="0" smtClean="0"/>
          </a:p>
          <a:p>
            <a:pPr eaLnBrk="1" hangingPunct="1">
              <a:buFontTx/>
              <a:buNone/>
            </a:pPr>
            <a:r>
              <a:rPr lang="ja-JP" altLang="en-US" sz="2400" u="sng" dirty="0" smtClean="0"/>
              <a:t>同じ運動量</a:t>
            </a:r>
            <a:r>
              <a:rPr lang="ja-JP" altLang="en-US" sz="2400" dirty="0" smtClean="0"/>
              <a:t>の荷電粒子</a:t>
            </a:r>
            <a:r>
              <a:rPr lang="en-US" altLang="ja-JP" sz="2400" dirty="0" smtClean="0"/>
              <a:t>(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π</a:t>
            </a:r>
            <a:r>
              <a:rPr lang="en-US" altLang="ja-JP" sz="2400" dirty="0" err="1" smtClean="0"/>
              <a:t>,</a:t>
            </a:r>
            <a:r>
              <a:rPr lang="en-US" altLang="ja-JP" sz="2400" dirty="0" err="1" smtClean="0">
                <a:solidFill>
                  <a:srgbClr val="0066FF"/>
                </a:solidFill>
              </a:rPr>
              <a:t>K</a:t>
            </a:r>
            <a:r>
              <a:rPr lang="en-US" altLang="ja-JP" sz="2400" dirty="0" smtClean="0">
                <a:solidFill>
                  <a:srgbClr val="0066FF"/>
                </a:solidFill>
              </a:rPr>
              <a:t> </a:t>
            </a:r>
            <a:r>
              <a:rPr lang="en-US" altLang="ja-JP" sz="2400" dirty="0" smtClean="0"/>
              <a:t>)</a:t>
            </a:r>
          </a:p>
          <a:p>
            <a:pPr eaLnBrk="1" hangingPunct="1">
              <a:buFontTx/>
              <a:buNone/>
            </a:pPr>
            <a:r>
              <a:rPr lang="ja-JP" altLang="en-US" sz="2400" dirty="0" smtClean="0"/>
              <a:t>でチェレンコフ角に差が生じる</a:t>
            </a:r>
            <a:endParaRPr lang="en-US" altLang="ja-JP" sz="2400" dirty="0" smtClean="0"/>
          </a:p>
        </p:txBody>
      </p:sp>
      <p:sp>
        <p:nvSpPr>
          <p:cNvPr id="16387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58175" cy="928688"/>
          </a:xfrm>
        </p:spPr>
        <p:txBody>
          <a:bodyPr/>
          <a:lstStyle/>
          <a:p>
            <a:pPr eaLnBrk="1" hangingPunct="1"/>
            <a:r>
              <a:rPr lang="en-US" altLang="ja-JP" sz="3600" dirty="0" smtClean="0"/>
              <a:t>TOP</a:t>
            </a:r>
            <a:r>
              <a:rPr lang="ja-JP" altLang="en-US" sz="3600" dirty="0" smtClean="0"/>
              <a:t>カウンターとは</a:t>
            </a:r>
          </a:p>
        </p:txBody>
      </p:sp>
      <p:sp>
        <p:nvSpPr>
          <p:cNvPr id="16388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a typeface="ＭＳ Ｐゴシック" charset="-128"/>
              </a:rPr>
              <a:t>原子核三者若手夏の学校</a:t>
            </a:r>
            <a:r>
              <a:rPr lang="en-US" altLang="ja-JP" smtClean="0">
                <a:ea typeface="ＭＳ Ｐゴシック" charset="-128"/>
              </a:rPr>
              <a:t>2010</a:t>
            </a:r>
          </a:p>
        </p:txBody>
      </p:sp>
      <p:sp>
        <p:nvSpPr>
          <p:cNvPr id="16389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915BBD-64A1-48CF-AE22-43836FDFC934}" type="slidenum">
              <a:rPr lang="en-US" altLang="ja-JP" smtClean="0">
                <a:ea typeface="ＭＳ Ｐゴシック" charset="-128"/>
              </a:rPr>
              <a:pPr/>
              <a:t>5</a:t>
            </a:fld>
            <a:endParaRPr lang="en-US" altLang="ja-JP" smtClean="0">
              <a:ea typeface="ＭＳ Ｐゴシック" charset="-128"/>
            </a:endParaRPr>
          </a:p>
        </p:txBody>
      </p:sp>
      <p:grpSp>
        <p:nvGrpSpPr>
          <p:cNvPr id="16390" name="グループ化 22"/>
          <p:cNvGrpSpPr>
            <a:grpSpLocks/>
          </p:cNvGrpSpPr>
          <p:nvPr/>
        </p:nvGrpSpPr>
        <p:grpSpPr bwMode="auto">
          <a:xfrm>
            <a:off x="4286250" y="2428875"/>
            <a:ext cx="2428875" cy="3876675"/>
            <a:chOff x="142844" y="1970102"/>
            <a:chExt cx="2428892" cy="3876676"/>
          </a:xfrm>
        </p:grpSpPr>
        <p:grpSp>
          <p:nvGrpSpPr>
            <p:cNvPr id="16401" name="Group 8"/>
            <p:cNvGrpSpPr>
              <a:grpSpLocks/>
            </p:cNvGrpSpPr>
            <p:nvPr/>
          </p:nvGrpSpPr>
          <p:grpSpPr bwMode="auto">
            <a:xfrm>
              <a:off x="219044" y="2046303"/>
              <a:ext cx="2286000" cy="3800475"/>
              <a:chOff x="4224" y="1776"/>
              <a:chExt cx="1440" cy="2394"/>
            </a:xfrm>
          </p:grpSpPr>
          <p:pic>
            <p:nvPicPr>
              <p:cNvPr id="16403" name="Picture 1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24" y="1776"/>
                <a:ext cx="1440" cy="1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404" name="テキスト ボックス 7"/>
              <p:cNvSpPr txBox="1">
                <a:spLocks noChangeArrowheads="1"/>
              </p:cNvSpPr>
              <p:nvPr/>
            </p:nvSpPr>
            <p:spPr bwMode="auto">
              <a:xfrm>
                <a:off x="4266" y="3142"/>
                <a:ext cx="1350" cy="10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ja-JP" altLang="en-US" sz="2000" u="sng">
                    <a:latin typeface="ＭＳ Ｐゴシック" charset="-128"/>
                  </a:rPr>
                  <a:t>光発生閾値</a:t>
                </a:r>
              </a:p>
              <a:p>
                <a:r>
                  <a:rPr lang="en-US" altLang="ja-JP" sz="2000">
                    <a:latin typeface="ＭＳ Ｐゴシック" charset="-128"/>
                  </a:rPr>
                  <a:t>v &gt; c/n</a:t>
                </a:r>
              </a:p>
              <a:p>
                <a:r>
                  <a:rPr lang="ja-JP" altLang="en-US" sz="2000" u="sng">
                    <a:latin typeface="ＭＳ Ｐゴシック" charset="-128"/>
                  </a:rPr>
                  <a:t>チェレンコフ角</a:t>
                </a:r>
                <a:endParaRPr lang="en-US" altLang="ja-JP" sz="2000" u="sng">
                  <a:latin typeface="ＭＳ Ｐゴシック" charset="-128"/>
                </a:endParaRPr>
              </a:p>
              <a:p>
                <a:r>
                  <a:rPr lang="en-US" altLang="ja-JP" sz="2000">
                    <a:latin typeface="ＭＳ Ｐゴシック" charset="-128"/>
                  </a:rPr>
                  <a:t>cosθ</a:t>
                </a:r>
                <a:r>
                  <a:rPr lang="ja-JP" altLang="en-US" sz="2000" baseline="-25000">
                    <a:latin typeface="ＭＳ Ｐゴシック" charset="-128"/>
                  </a:rPr>
                  <a:t>ｃ</a:t>
                </a:r>
                <a:r>
                  <a:rPr lang="ja-JP" altLang="en-US" sz="2000">
                    <a:latin typeface="ＭＳ Ｐゴシック" charset="-128"/>
                  </a:rPr>
                  <a:t>＝</a:t>
                </a:r>
                <a:r>
                  <a:rPr lang="en-US" altLang="ja-JP" sz="2000">
                    <a:latin typeface="ＭＳ Ｐゴシック" charset="-128"/>
                  </a:rPr>
                  <a:t>c/nv</a:t>
                </a:r>
              </a:p>
              <a:p>
                <a:endParaRPr lang="en-US" altLang="ja-JP" sz="2000">
                  <a:latin typeface="ＭＳ Ｐゴシック" charset="-128"/>
                </a:endParaRPr>
              </a:p>
            </p:txBody>
          </p:sp>
        </p:grpSp>
        <p:sp>
          <p:nvSpPr>
            <p:cNvPr id="16402" name="Rectangle 25"/>
            <p:cNvSpPr>
              <a:spLocks noChangeArrowheads="1"/>
            </p:cNvSpPr>
            <p:nvPr/>
          </p:nvSpPr>
          <p:spPr bwMode="auto">
            <a:xfrm>
              <a:off x="142844" y="1970102"/>
              <a:ext cx="2428892" cy="3816351"/>
            </a:xfrm>
            <a:prstGeom prst="rect">
              <a:avLst/>
            </a:prstGeom>
            <a:noFill/>
            <a:ln w="25400">
              <a:solidFill>
                <a:srgbClr val="65AEF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6391" name="Group 30"/>
          <p:cNvGrpSpPr>
            <a:grpSpLocks/>
          </p:cNvGrpSpPr>
          <p:nvPr/>
        </p:nvGrpSpPr>
        <p:grpSpPr bwMode="auto">
          <a:xfrm>
            <a:off x="6786564" y="2348880"/>
            <a:ext cx="2357436" cy="2108201"/>
            <a:chOff x="1776" y="1089"/>
            <a:chExt cx="2606" cy="2109"/>
          </a:xfrm>
        </p:grpSpPr>
        <p:sp>
          <p:nvSpPr>
            <p:cNvPr id="12" name="正方形/長方形 11"/>
            <p:cNvSpPr>
              <a:spLocks noChangeArrowheads="1"/>
            </p:cNvSpPr>
            <p:nvPr/>
          </p:nvSpPr>
          <p:spPr bwMode="auto">
            <a:xfrm>
              <a:off x="1776" y="1089"/>
              <a:ext cx="2448" cy="183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9050" algn="ctr">
              <a:solidFill>
                <a:srgbClr val="65AEF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ja-JP" altLang="en-US" sz="24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正方形/長方形 12"/>
            <p:cNvSpPr>
              <a:spLocks noChangeArrowheads="1"/>
            </p:cNvSpPr>
            <p:nvPr/>
          </p:nvSpPr>
          <p:spPr bwMode="auto">
            <a:xfrm>
              <a:off x="2146" y="2671"/>
              <a:ext cx="579" cy="12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ja-JP" altLang="en-US" sz="24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正方形/長方形 13"/>
            <p:cNvSpPr>
              <a:spLocks noChangeArrowheads="1"/>
            </p:cNvSpPr>
            <p:nvPr/>
          </p:nvSpPr>
          <p:spPr bwMode="auto">
            <a:xfrm>
              <a:off x="3099" y="2622"/>
              <a:ext cx="577" cy="13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ja-JP" altLang="en-US" sz="24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pic>
          <p:nvPicPr>
            <p:cNvPr id="16398" name="Picture 3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09" y="1299"/>
              <a:ext cx="2182" cy="148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6400" name="テキスト ボックス 53"/>
            <p:cNvSpPr txBox="1">
              <a:spLocks noChangeArrowheads="1"/>
            </p:cNvSpPr>
            <p:nvPr/>
          </p:nvSpPr>
          <p:spPr bwMode="auto">
            <a:xfrm>
              <a:off x="2016" y="2736"/>
              <a:ext cx="2366" cy="46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400" b="1">
                  <a:latin typeface="Times New Roman" pitchFamily="18" charset="0"/>
                </a:rPr>
                <a:t>RICH</a:t>
              </a:r>
              <a:r>
                <a:rPr lang="ja-JP" altLang="en-US" sz="2400" b="1">
                  <a:latin typeface="Times New Roman" pitchFamily="18" charset="0"/>
                </a:rPr>
                <a:t>検出器</a:t>
              </a:r>
            </a:p>
          </p:txBody>
        </p:sp>
      </p:grpSp>
      <p:pic>
        <p:nvPicPr>
          <p:cNvPr id="16392" name="図 10" descr="r055_pr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1413" y="4449663"/>
            <a:ext cx="1752600" cy="15859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94" name="テキスト ボックス 25"/>
          <p:cNvSpPr txBox="1">
            <a:spLocks noChangeArrowheads="1"/>
          </p:cNvSpPr>
          <p:nvPr/>
        </p:nvSpPr>
        <p:spPr bwMode="auto">
          <a:xfrm>
            <a:off x="7164288" y="6021288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リングイメージ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3528" y="1196752"/>
            <a:ext cx="8568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0" dirty="0" smtClean="0">
                <a:solidFill>
                  <a:srgbClr val="FF0000"/>
                </a:solidFill>
              </a:rPr>
              <a:t>「</a:t>
            </a:r>
            <a:r>
              <a:rPr kumimoji="1" lang="en-US" altLang="ja-JP" sz="3000" dirty="0" smtClean="0">
                <a:solidFill>
                  <a:srgbClr val="FF0000"/>
                </a:solidFill>
              </a:rPr>
              <a:t>TOF</a:t>
            </a:r>
            <a:r>
              <a:rPr kumimoji="1" lang="ja-JP" altLang="en-US" sz="3000" dirty="0" smtClean="0">
                <a:solidFill>
                  <a:srgbClr val="FF0000"/>
                </a:solidFill>
              </a:rPr>
              <a:t>カウンターの性能を兼ね備えた</a:t>
            </a:r>
            <a:r>
              <a:rPr kumimoji="1" lang="en-US" altLang="ja-JP" sz="3000" dirty="0" smtClean="0">
                <a:solidFill>
                  <a:srgbClr val="FF0000"/>
                </a:solidFill>
              </a:rPr>
              <a:t>RICH</a:t>
            </a:r>
            <a:r>
              <a:rPr kumimoji="1" lang="ja-JP" altLang="en-US" sz="3000" dirty="0" smtClean="0">
                <a:solidFill>
                  <a:srgbClr val="FF0000"/>
                </a:solidFill>
              </a:rPr>
              <a:t>検出器」</a:t>
            </a:r>
            <a:endParaRPr kumimoji="1" lang="ja-JP" altLang="en-US" sz="3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58175" cy="928688"/>
          </a:xfrm>
        </p:spPr>
        <p:txBody>
          <a:bodyPr/>
          <a:lstStyle/>
          <a:p>
            <a:pPr eaLnBrk="1" hangingPunct="1"/>
            <a:r>
              <a:rPr lang="en-US" altLang="ja-JP" sz="3600" dirty="0" smtClean="0"/>
              <a:t>TOP</a:t>
            </a:r>
            <a:r>
              <a:rPr lang="ja-JP" altLang="en-US" sz="3600" dirty="0" smtClean="0"/>
              <a:t>カウンターの原理</a:t>
            </a:r>
          </a:p>
        </p:txBody>
      </p:sp>
      <p:sp>
        <p:nvSpPr>
          <p:cNvPr id="17411" name="コンテンツ プレースホルダ 2"/>
          <p:cNvSpPr>
            <a:spLocks noGrp="1"/>
          </p:cNvSpPr>
          <p:nvPr>
            <p:ph idx="1"/>
          </p:nvPr>
        </p:nvSpPr>
        <p:spPr>
          <a:xfrm>
            <a:off x="106809" y="1000125"/>
            <a:ext cx="8929687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ja-JP" sz="2800" b="1" dirty="0" smtClean="0"/>
              <a:t>TOP(Time Of Propagation)</a:t>
            </a:r>
            <a:r>
              <a:rPr lang="ja-JP" altLang="en-US" sz="2800" b="1" dirty="0" smtClean="0"/>
              <a:t>カウンター</a:t>
            </a:r>
          </a:p>
          <a:p>
            <a:pPr eaLnBrk="1" hangingPunct="1">
              <a:buFontTx/>
              <a:buNone/>
            </a:pPr>
            <a:endParaRPr lang="ja-JP" altLang="en-US" dirty="0" smtClean="0"/>
          </a:p>
          <a:p>
            <a:pPr eaLnBrk="1" hangingPunct="1">
              <a:buFontTx/>
              <a:buNone/>
            </a:pPr>
            <a:endParaRPr lang="ja-JP" altLang="en-US" dirty="0" smtClean="0"/>
          </a:p>
          <a:p>
            <a:pPr eaLnBrk="1" hangingPunct="1">
              <a:buFontTx/>
              <a:buNone/>
            </a:pPr>
            <a:endParaRPr lang="ja-JP" altLang="en-US" dirty="0" smtClean="0"/>
          </a:p>
          <a:p>
            <a:pPr eaLnBrk="1" hangingPunct="1">
              <a:buFontTx/>
              <a:buNone/>
            </a:pPr>
            <a:endParaRPr lang="en-US" altLang="ja-JP" sz="1000" dirty="0" smtClean="0"/>
          </a:p>
          <a:p>
            <a:pPr eaLnBrk="1" hangingPunct="1">
              <a:buFontTx/>
              <a:buNone/>
            </a:pPr>
            <a:endParaRPr lang="en-US" altLang="ja-JP" sz="2000" u="sng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en-US" altLang="ja-JP" sz="2000" u="sng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ja-JP" altLang="en-US" sz="2400" u="sng" dirty="0" smtClean="0">
                <a:solidFill>
                  <a:schemeClr val="accent2"/>
                </a:solidFill>
              </a:rPr>
              <a:t>同じ運動量では、</a:t>
            </a:r>
            <a:r>
              <a:rPr lang="en-US" altLang="ja-JP" sz="2400" u="sng" dirty="0" smtClean="0">
                <a:solidFill>
                  <a:schemeClr val="accent2"/>
                </a:solidFill>
              </a:rPr>
              <a:t>K</a:t>
            </a:r>
            <a:r>
              <a:rPr lang="ja-JP" altLang="en-US" sz="2400" u="sng" dirty="0" smtClean="0">
                <a:solidFill>
                  <a:schemeClr val="accent2"/>
                </a:solidFill>
              </a:rPr>
              <a:t>・</a:t>
            </a:r>
            <a:r>
              <a:rPr lang="en-US" altLang="ja-JP" sz="2400" u="sng" dirty="0" smtClean="0">
                <a:solidFill>
                  <a:schemeClr val="accent2"/>
                </a:solidFill>
              </a:rPr>
              <a:t>π</a:t>
            </a:r>
            <a:r>
              <a:rPr lang="ja-JP" altLang="en-US" sz="2400" u="sng" dirty="0" smtClean="0">
                <a:solidFill>
                  <a:schemeClr val="accent2"/>
                </a:solidFill>
              </a:rPr>
              <a:t>粒子でリングの開き角がわずかに異なる</a:t>
            </a:r>
            <a:endParaRPr lang="en-US" altLang="ja-JP" sz="2400" u="sng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ja-JP" altLang="en-US" sz="2400" dirty="0" smtClean="0"/>
              <a:t>⇒チェレンコフ角の違いによって光路差が生まれるため、光伝播時間に差が生じる。</a:t>
            </a:r>
          </a:p>
          <a:p>
            <a:pPr eaLnBrk="1" hangingPunct="1">
              <a:buFontTx/>
              <a:buNone/>
            </a:pPr>
            <a:r>
              <a:rPr lang="en-US" altLang="ja-JP" sz="2400" b="1" dirty="0" smtClean="0">
                <a:solidFill>
                  <a:srgbClr val="FF0000"/>
                </a:solidFill>
              </a:rPr>
              <a:t>		     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　　　　　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“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光子の伝播時間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”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　⇔　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“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チェレンコフ角(速度)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”</a:t>
            </a:r>
          </a:p>
          <a:p>
            <a:pPr eaLnBrk="1" hangingPunct="1">
              <a:buFontTx/>
              <a:buNone/>
            </a:pPr>
            <a:endParaRPr lang="ja-JP" alt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17412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37312"/>
            <a:ext cx="2895600" cy="476250"/>
          </a:xfrm>
          <a:noFill/>
        </p:spPr>
        <p:txBody>
          <a:bodyPr/>
          <a:lstStyle/>
          <a:p>
            <a:r>
              <a:rPr lang="ja-JP" altLang="en-US" dirty="0" smtClean="0">
                <a:ea typeface="ＭＳ Ｐゴシック" charset="-128"/>
              </a:rPr>
              <a:t>原子核三者若手夏の学校</a:t>
            </a:r>
            <a:r>
              <a:rPr lang="en-US" altLang="ja-JP" dirty="0" smtClean="0">
                <a:ea typeface="ＭＳ Ｐゴシック" charset="-128"/>
              </a:rPr>
              <a:t>2010</a:t>
            </a:r>
          </a:p>
        </p:txBody>
      </p:sp>
      <p:sp>
        <p:nvSpPr>
          <p:cNvPr id="1741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61FA54-CD4B-426D-BB03-D3C9BBEADEBB}" type="slidenum">
              <a:rPr lang="en-US" altLang="ja-JP" smtClean="0">
                <a:ea typeface="ＭＳ Ｐゴシック" charset="-128"/>
              </a:rPr>
              <a:pPr/>
              <a:t>6</a:t>
            </a:fld>
            <a:endParaRPr lang="en-US" altLang="ja-JP" smtClean="0">
              <a:ea typeface="ＭＳ Ｐゴシック" charset="-128"/>
            </a:endParaRPr>
          </a:p>
        </p:txBody>
      </p:sp>
      <p:grpSp>
        <p:nvGrpSpPr>
          <p:cNvPr id="45" name="グループ化 44"/>
          <p:cNvGrpSpPr/>
          <p:nvPr/>
        </p:nvGrpSpPr>
        <p:grpSpPr>
          <a:xfrm>
            <a:off x="5260404" y="1576388"/>
            <a:ext cx="3848100" cy="2187575"/>
            <a:chOff x="5214938" y="1576388"/>
            <a:chExt cx="3848100" cy="2187575"/>
          </a:xfrm>
        </p:grpSpPr>
        <p:sp>
          <p:nvSpPr>
            <p:cNvPr id="17427" name="正方形/長方形 13"/>
            <p:cNvSpPr>
              <a:spLocks noChangeArrowheads="1"/>
            </p:cNvSpPr>
            <p:nvPr/>
          </p:nvSpPr>
          <p:spPr bwMode="auto">
            <a:xfrm>
              <a:off x="8605841" y="2376484"/>
              <a:ext cx="457197" cy="1371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1400" b="1">
                  <a:solidFill>
                    <a:srgbClr val="FF0000"/>
                  </a:solidFill>
                  <a:latin typeface="Calibri" pitchFamily="34" charset="0"/>
                </a:rPr>
                <a:t>光検出器</a:t>
              </a:r>
            </a:p>
          </p:txBody>
        </p:sp>
        <p:sp>
          <p:nvSpPr>
            <p:cNvPr id="17428" name="テキスト ボックス 15"/>
            <p:cNvSpPr txBox="1">
              <a:spLocks noChangeArrowheads="1"/>
            </p:cNvSpPr>
            <p:nvPr/>
          </p:nvSpPr>
          <p:spPr bwMode="auto">
            <a:xfrm>
              <a:off x="5214938" y="3395663"/>
              <a:ext cx="1271579" cy="3667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>
                  <a:latin typeface="Calibri" pitchFamily="34" charset="0"/>
                </a:rPr>
                <a:t>                                                 </a:t>
              </a:r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17429" name="テキスト ボックス 16"/>
            <p:cNvSpPr txBox="1">
              <a:spLocks noChangeArrowheads="1"/>
            </p:cNvSpPr>
            <p:nvPr/>
          </p:nvSpPr>
          <p:spPr bwMode="auto">
            <a:xfrm>
              <a:off x="5337175" y="3122613"/>
              <a:ext cx="450847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b="1">
                  <a:latin typeface="Calibri" pitchFamily="34" charset="0"/>
                </a:rPr>
                <a:t>石英</a:t>
              </a:r>
            </a:p>
          </p:txBody>
        </p:sp>
        <p:pic>
          <p:nvPicPr>
            <p:cNvPr id="17431" name="Picture 7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99075" y="1576388"/>
              <a:ext cx="3240063" cy="215582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17432" name="Rectangle 31"/>
            <p:cNvSpPr>
              <a:spLocks noChangeArrowheads="1"/>
            </p:cNvSpPr>
            <p:nvPr/>
          </p:nvSpPr>
          <p:spPr bwMode="auto">
            <a:xfrm>
              <a:off x="8262916" y="1576388"/>
              <a:ext cx="380997" cy="1828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33" name="Rectangle 47"/>
            <p:cNvSpPr>
              <a:spLocks noChangeArrowheads="1"/>
            </p:cNvSpPr>
            <p:nvPr/>
          </p:nvSpPr>
          <p:spPr bwMode="auto">
            <a:xfrm>
              <a:off x="6738927" y="1576388"/>
              <a:ext cx="1152517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altLang="ja-JP" sz="4000">
                  <a:solidFill>
                    <a:srgbClr val="FF0000"/>
                  </a:solidFill>
                  <a:latin typeface="Calibri" pitchFamily="34" charset="0"/>
                </a:rPr>
                <a:t>π</a:t>
              </a:r>
              <a:r>
                <a:rPr lang="en-US" altLang="ja-JP" sz="4000">
                  <a:latin typeface="Calibri" pitchFamily="34" charset="0"/>
                </a:rPr>
                <a:t>/</a:t>
              </a:r>
              <a:r>
                <a:rPr lang="en-US" altLang="ja-JP" sz="4000">
                  <a:solidFill>
                    <a:srgbClr val="0070C0"/>
                  </a:solidFill>
                  <a:latin typeface="Calibri" pitchFamily="34" charset="0"/>
                </a:rPr>
                <a:t>K</a:t>
              </a:r>
            </a:p>
          </p:txBody>
        </p:sp>
        <p:sp>
          <p:nvSpPr>
            <p:cNvPr id="23" name="角丸四角形 22"/>
            <p:cNvSpPr/>
            <p:nvPr/>
          </p:nvSpPr>
          <p:spPr bwMode="auto">
            <a:xfrm>
              <a:off x="8320088" y="2876550"/>
              <a:ext cx="357187" cy="500063"/>
            </a:xfrm>
            <a:prstGeom prst="roundRect">
              <a:avLst/>
            </a:prstGeom>
            <a:solidFill>
              <a:schemeClr val="bg2">
                <a:alpha val="14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0" y="1700808"/>
            <a:ext cx="5067538" cy="1784240"/>
            <a:chOff x="-71470" y="3214686"/>
            <a:chExt cx="5643602" cy="2000264"/>
          </a:xfrm>
        </p:grpSpPr>
        <p:grpSp>
          <p:nvGrpSpPr>
            <p:cNvPr id="28" name="グループ化 55"/>
            <p:cNvGrpSpPr/>
            <p:nvPr/>
          </p:nvGrpSpPr>
          <p:grpSpPr>
            <a:xfrm>
              <a:off x="-71470" y="3214686"/>
              <a:ext cx="5469473" cy="2000264"/>
              <a:chOff x="-142908" y="2195522"/>
              <a:chExt cx="5327408" cy="1804982"/>
            </a:xfrm>
          </p:grpSpPr>
          <p:grpSp>
            <p:nvGrpSpPr>
              <p:cNvPr id="36" name="Group 10"/>
              <p:cNvGrpSpPr>
                <a:grpSpLocks/>
              </p:cNvGrpSpPr>
              <p:nvPr/>
            </p:nvGrpSpPr>
            <p:grpSpPr bwMode="auto">
              <a:xfrm>
                <a:off x="-142908" y="2195522"/>
                <a:ext cx="5327408" cy="1804982"/>
                <a:chOff x="-48" y="1344"/>
                <a:chExt cx="3150" cy="912"/>
              </a:xfrm>
            </p:grpSpPr>
            <p:grpSp>
              <p:nvGrpSpPr>
                <p:cNvPr id="39" name="グループ化 30"/>
                <p:cNvGrpSpPr>
                  <a:grpSpLocks/>
                </p:cNvGrpSpPr>
                <p:nvPr/>
              </p:nvGrpSpPr>
              <p:grpSpPr bwMode="auto">
                <a:xfrm>
                  <a:off x="-48" y="1348"/>
                  <a:ext cx="3150" cy="849"/>
                  <a:chOff x="1946787" y="2407990"/>
                  <a:chExt cx="5053697" cy="1291966"/>
                </a:xfrm>
              </p:grpSpPr>
              <p:pic>
                <p:nvPicPr>
                  <p:cNvPr id="41" name="Picture 2" descr="bar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961524" y="2407990"/>
                    <a:ext cx="5038960" cy="12919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2" name="正方形/長方形 41"/>
                  <p:cNvSpPr/>
                  <p:nvPr/>
                </p:nvSpPr>
                <p:spPr>
                  <a:xfrm>
                    <a:off x="3213871" y="2463362"/>
                    <a:ext cx="870418" cy="60440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ja-JP" altLang="en-US" sz="2400"/>
                  </a:p>
                </p:txBody>
              </p:sp>
              <p:sp>
                <p:nvSpPr>
                  <p:cNvPr id="43" name="正方形/長方形 42"/>
                  <p:cNvSpPr/>
                  <p:nvPr/>
                </p:nvSpPr>
                <p:spPr>
                  <a:xfrm>
                    <a:off x="4365327" y="2678024"/>
                    <a:ext cx="1051889" cy="2070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ja-JP" altLang="en-US" sz="2400"/>
                  </a:p>
                </p:txBody>
              </p:sp>
              <p:sp>
                <p:nvSpPr>
                  <p:cNvPr id="44" name="正方形/長方形 43"/>
                  <p:cNvSpPr/>
                  <p:nvPr/>
                </p:nvSpPr>
                <p:spPr>
                  <a:xfrm>
                    <a:off x="1946787" y="2735876"/>
                    <a:ext cx="1238178" cy="43237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ja-JP" altLang="en-US" sz="2400"/>
                  </a:p>
                </p:txBody>
              </p:sp>
            </p:grpSp>
            <p:sp>
              <p:nvSpPr>
                <p:cNvPr id="40" name="正方形/長方形 39"/>
                <p:cNvSpPr/>
                <p:nvPr/>
              </p:nvSpPr>
              <p:spPr bwMode="auto">
                <a:xfrm>
                  <a:off x="117" y="1344"/>
                  <a:ext cx="2978" cy="91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ja-JP" altLang="en-US" sz="2400"/>
                </a:p>
              </p:txBody>
            </p:sp>
          </p:grpSp>
          <p:sp>
            <p:nvSpPr>
              <p:cNvPr id="37" name="Text Box 28"/>
              <p:cNvSpPr txBox="1">
                <a:spLocks noChangeArrowheads="1"/>
              </p:cNvSpPr>
              <p:nvPr/>
            </p:nvSpPr>
            <p:spPr bwMode="auto">
              <a:xfrm>
                <a:off x="76200" y="2387611"/>
                <a:ext cx="1447800" cy="70167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000" dirty="0"/>
                  <a:t>Photo detector</a:t>
                </a:r>
              </a:p>
            </p:txBody>
          </p:sp>
          <p:sp>
            <p:nvSpPr>
              <p:cNvPr id="38" name="Text Box 29"/>
              <p:cNvSpPr txBox="1">
                <a:spLocks noChangeArrowheads="1"/>
              </p:cNvSpPr>
              <p:nvPr/>
            </p:nvSpPr>
            <p:spPr bwMode="auto">
              <a:xfrm>
                <a:off x="1676400" y="2387611"/>
                <a:ext cx="1828800" cy="39687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000"/>
                  <a:t>Quatz bar</a:t>
                </a:r>
              </a:p>
            </p:txBody>
          </p:sp>
        </p:grpSp>
        <p:sp>
          <p:nvSpPr>
            <p:cNvPr id="29" name="円/楕円 28"/>
            <p:cNvSpPr/>
            <p:nvPr/>
          </p:nvSpPr>
          <p:spPr>
            <a:xfrm>
              <a:off x="1714480" y="4786322"/>
              <a:ext cx="2500330" cy="35719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二等辺三角形 29"/>
            <p:cNvSpPr/>
            <p:nvPr/>
          </p:nvSpPr>
          <p:spPr>
            <a:xfrm>
              <a:off x="2786050" y="4357694"/>
              <a:ext cx="2786082" cy="428628"/>
            </a:xfrm>
            <a:prstGeom prst="triangle">
              <a:avLst>
                <a:gd name="adj" fmla="val 5179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4071934" y="4286256"/>
              <a:ext cx="785818" cy="2143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3" name="直線矢印コネクタ 32"/>
            <p:cNvCxnSpPr/>
            <p:nvPr/>
          </p:nvCxnSpPr>
          <p:spPr>
            <a:xfrm flipV="1">
              <a:off x="1714480" y="4143380"/>
              <a:ext cx="3500462" cy="71438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テキスト ボックス 34"/>
            <p:cNvSpPr txBox="1"/>
            <p:nvPr/>
          </p:nvSpPr>
          <p:spPr>
            <a:xfrm flipH="1">
              <a:off x="3071802" y="4500570"/>
              <a:ext cx="1285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/>
                <a:t>~2650mm</a:t>
              </a:r>
              <a:endParaRPr kumimoji="1" lang="ja-JP" altLang="en-US" sz="1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原子核三者若手夏の学校</a:t>
            </a:r>
            <a:r>
              <a:rPr lang="en-US" altLang="ja-JP" smtClean="0"/>
              <a:t>2010</a:t>
            </a:r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A7A45-5DD8-4E91-BF32-DB14F6426925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  <p:grpSp>
        <p:nvGrpSpPr>
          <p:cNvPr id="29" name="グループ化 28"/>
          <p:cNvGrpSpPr/>
          <p:nvPr/>
        </p:nvGrpSpPr>
        <p:grpSpPr>
          <a:xfrm>
            <a:off x="1" y="1052736"/>
            <a:ext cx="9036496" cy="3303264"/>
            <a:chOff x="250293" y="1268760"/>
            <a:chExt cx="8786203" cy="3165628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4839341" y="1268760"/>
              <a:ext cx="4197155" cy="3135241"/>
              <a:chOff x="123038" y="1283663"/>
              <a:chExt cx="4197155" cy="3135241"/>
            </a:xfrm>
          </p:grpSpPr>
          <p:pic>
            <p:nvPicPr>
              <p:cNvPr id="6" name="図 10" descr="ring_image200806.gif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9931" y="1388344"/>
                <a:ext cx="4027352" cy="2882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テキスト ボックス 23"/>
              <p:cNvSpPr txBox="1">
                <a:spLocks noChangeArrowheads="1"/>
              </p:cNvSpPr>
              <p:nvPr/>
            </p:nvSpPr>
            <p:spPr bwMode="auto">
              <a:xfrm>
                <a:off x="3410016" y="4110064"/>
                <a:ext cx="807137" cy="308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hangingPunct="0">
                  <a:lnSpc>
                    <a:spcPct val="8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kumimoji="0" lang="en-US" altLang="ja-JP" b="1" dirty="0" smtClean="0">
                    <a:solidFill>
                      <a:schemeClr val="tx1"/>
                    </a:solidFill>
                  </a:rPr>
                  <a:t>Ch(x)</a:t>
                </a:r>
                <a:endParaRPr lang="ja-JP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正方形/長方形 19"/>
              <p:cNvSpPr/>
              <p:nvPr/>
            </p:nvSpPr>
            <p:spPr>
              <a:xfrm>
                <a:off x="323934" y="1388344"/>
                <a:ext cx="3976622" cy="2355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hangingPunct="0">
                  <a:lnSpc>
                    <a:spcPct val="8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ja-JP" altLang="en-US"/>
              </a:p>
            </p:txBody>
          </p:sp>
          <p:sp>
            <p:nvSpPr>
              <p:cNvPr id="21" name="テキスト ボックス 27"/>
              <p:cNvSpPr txBox="1">
                <a:spLocks noChangeArrowheads="1"/>
              </p:cNvSpPr>
              <p:nvPr/>
            </p:nvSpPr>
            <p:spPr bwMode="auto">
              <a:xfrm>
                <a:off x="711778" y="1283663"/>
                <a:ext cx="3608415" cy="4379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hangingPunct="0">
                  <a:lnSpc>
                    <a:spcPct val="8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altLang="ja-JP" b="1" dirty="0">
                    <a:solidFill>
                      <a:schemeClr val="tx1"/>
                    </a:solidFill>
                  </a:rPr>
                  <a:t>Ring image (data)</a:t>
                </a:r>
                <a:endParaRPr lang="ja-JP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 rot="16200000">
                <a:off x="-963990" y="2593617"/>
                <a:ext cx="2521844" cy="3477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:pPr hangingPunct="0">
                  <a:lnSpc>
                    <a:spcPct val="8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r>
                  <a:rPr kumimoji="0" lang="en-US" altLang="ja-JP" sz="2000" b="1" dirty="0" smtClean="0">
                    <a:solidFill>
                      <a:schemeClr val="tx1"/>
                    </a:solidFill>
                    <a:latin typeface="東風明朝" charset="0"/>
                    <a:ea typeface="+mn-ea"/>
                  </a:rPr>
                  <a:t>transit time[25ps]</a:t>
                </a:r>
                <a:endParaRPr lang="ja-JP" altLang="en-US" sz="2000" b="1" dirty="0">
                  <a:solidFill>
                    <a:schemeClr val="tx1"/>
                  </a:solidFill>
                  <a:latin typeface="東風明朝" charset="0"/>
                  <a:ea typeface="+mn-ea"/>
                </a:endParaRPr>
              </a:p>
            </p:txBody>
          </p:sp>
        </p:grpSp>
        <p:grpSp>
          <p:nvGrpSpPr>
            <p:cNvPr id="27" name="グループ化 26"/>
            <p:cNvGrpSpPr/>
            <p:nvPr/>
          </p:nvGrpSpPr>
          <p:grpSpPr>
            <a:xfrm>
              <a:off x="395536" y="1295875"/>
              <a:ext cx="4439611" cy="3138513"/>
              <a:chOff x="4668893" y="1295875"/>
              <a:chExt cx="4439611" cy="3138513"/>
            </a:xfrm>
          </p:grpSpPr>
          <p:pic>
            <p:nvPicPr>
              <p:cNvPr id="7" name="図 11" descr="ring_image200806_sim.gif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799679" y="1395322"/>
                <a:ext cx="4012624" cy="2897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正方形/長方形 17"/>
              <p:cNvSpPr/>
              <p:nvPr/>
            </p:nvSpPr>
            <p:spPr>
              <a:xfrm>
                <a:off x="8203537" y="4110042"/>
                <a:ext cx="441847" cy="15702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hangingPunct="0">
                  <a:lnSpc>
                    <a:spcPct val="8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ja-JP" altLang="en-US"/>
              </a:p>
            </p:txBody>
          </p:sp>
          <p:sp>
            <p:nvSpPr>
              <p:cNvPr id="19" name="テキスト ボックス 25"/>
              <p:cNvSpPr txBox="1">
                <a:spLocks noChangeArrowheads="1"/>
              </p:cNvSpPr>
              <p:nvPr/>
            </p:nvSpPr>
            <p:spPr bwMode="auto">
              <a:xfrm>
                <a:off x="8158351" y="4125548"/>
                <a:ext cx="880676" cy="308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hangingPunct="0">
                  <a:lnSpc>
                    <a:spcPct val="8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kumimoji="0" lang="en-US" altLang="ja-JP" b="1" dirty="0" smtClean="0">
                    <a:solidFill>
                      <a:schemeClr val="tx1"/>
                    </a:solidFill>
                  </a:rPr>
                  <a:t>Ch(x)</a:t>
                </a:r>
                <a:endParaRPr lang="ja-JP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>
                <a:off x="4816044" y="1402301"/>
                <a:ext cx="3976622" cy="2355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hangingPunct="0">
                  <a:lnSpc>
                    <a:spcPct val="8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ja-JP" altLang="en-US"/>
              </a:p>
            </p:txBody>
          </p:sp>
          <p:sp>
            <p:nvSpPr>
              <p:cNvPr id="23" name="テキスト ボックス 29"/>
              <p:cNvSpPr txBox="1">
                <a:spLocks noChangeArrowheads="1"/>
              </p:cNvSpPr>
              <p:nvPr/>
            </p:nvSpPr>
            <p:spPr bwMode="auto">
              <a:xfrm>
                <a:off x="5216979" y="1295875"/>
                <a:ext cx="3891525" cy="4396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hangingPunct="0">
                  <a:lnSpc>
                    <a:spcPct val="8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altLang="ja-JP" b="1">
                    <a:solidFill>
                      <a:schemeClr val="tx1"/>
                    </a:solidFill>
                  </a:rPr>
                  <a:t>Ring image </a:t>
                </a:r>
                <a:r>
                  <a:rPr lang="ja-JP" altLang="en-US" b="1">
                    <a:solidFill>
                      <a:schemeClr val="tx1"/>
                    </a:solidFill>
                  </a:rPr>
                  <a:t>（</a:t>
                </a:r>
                <a:r>
                  <a:rPr lang="en-US" altLang="ja-JP" b="1">
                    <a:solidFill>
                      <a:schemeClr val="tx1"/>
                    </a:solidFill>
                  </a:rPr>
                  <a:t>simulation</a:t>
                </a:r>
                <a:r>
                  <a:rPr lang="ja-JP" altLang="en-US" b="1">
                    <a:solidFill>
                      <a:schemeClr val="tx1"/>
                    </a:solidFill>
                  </a:rPr>
                  <a:t>）</a:t>
                </a:r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 rot="16200000">
                <a:off x="3581865" y="2623897"/>
                <a:ext cx="2521844" cy="3477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:pPr hangingPunct="0">
                  <a:lnSpc>
                    <a:spcPct val="8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r>
                  <a:rPr kumimoji="0" lang="en-US" altLang="ja-JP" sz="2000" b="1" dirty="0" smtClean="0">
                    <a:solidFill>
                      <a:schemeClr val="tx1"/>
                    </a:solidFill>
                    <a:latin typeface="東風明朝" charset="0"/>
                    <a:ea typeface="+mn-ea"/>
                  </a:rPr>
                  <a:t>transit time[25ps]</a:t>
                </a:r>
                <a:endParaRPr lang="ja-JP" altLang="en-US" sz="2000" b="1" dirty="0">
                  <a:solidFill>
                    <a:schemeClr val="tx1"/>
                  </a:solidFill>
                  <a:latin typeface="東風明朝" charset="0"/>
                  <a:ea typeface="+mn-ea"/>
                </a:endParaRPr>
              </a:p>
            </p:txBody>
          </p:sp>
        </p:grpSp>
        <p:cxnSp>
          <p:nvCxnSpPr>
            <p:cNvPr id="9" name="直線コネクタ 8"/>
            <p:cNvCxnSpPr/>
            <p:nvPr/>
          </p:nvCxnSpPr>
          <p:spPr bwMode="auto">
            <a:xfrm>
              <a:off x="250293" y="3037064"/>
              <a:ext cx="8164348" cy="1745"/>
            </a:xfrm>
            <a:prstGeom prst="line">
              <a:avLst/>
            </a:prstGeom>
            <a:ln w="38100">
              <a:solidFill>
                <a:srgbClr val="00B050">
                  <a:alpha val="75000"/>
                </a:srgbClr>
              </a:solidFill>
              <a:prstDash val="sysDash"/>
            </a:ln>
            <a:effectLst>
              <a:outerShdw blurRad="50800" dist="50800" sx="1000" sy="1000" algn="ctr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 bwMode="auto">
            <a:xfrm>
              <a:off x="250293" y="3270851"/>
              <a:ext cx="8164348" cy="1745"/>
            </a:xfrm>
            <a:prstGeom prst="line">
              <a:avLst/>
            </a:prstGeom>
            <a:ln w="38100">
              <a:solidFill>
                <a:srgbClr val="FF33CC">
                  <a:alpha val="75000"/>
                </a:srgbClr>
              </a:solidFill>
              <a:prstDash val="sysDash"/>
            </a:ln>
            <a:effectLst>
              <a:outerShdw blurRad="50800" dist="50800" sx="1000" sy="1000" algn="ctr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 bwMode="auto">
            <a:xfrm>
              <a:off x="250293" y="2642766"/>
              <a:ext cx="8164348" cy="1745"/>
            </a:xfrm>
            <a:prstGeom prst="line">
              <a:avLst/>
            </a:prstGeom>
            <a:ln w="38100">
              <a:solidFill>
                <a:srgbClr val="00B0F0">
                  <a:alpha val="75000"/>
                </a:srgbClr>
              </a:solidFill>
              <a:prstDash val="sysDash"/>
            </a:ln>
            <a:effectLst>
              <a:outerShdw blurRad="50800" dist="50800" sx="1000" sy="1000" algn="ctr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 bwMode="auto">
            <a:xfrm>
              <a:off x="250293" y="2018172"/>
              <a:ext cx="8164348" cy="1745"/>
            </a:xfrm>
            <a:prstGeom prst="line">
              <a:avLst/>
            </a:prstGeom>
            <a:ln w="38100">
              <a:solidFill>
                <a:srgbClr val="FFC000">
                  <a:alpha val="75000"/>
                </a:srgbClr>
              </a:solidFill>
              <a:prstDash val="sysDash"/>
            </a:ln>
            <a:effectLst>
              <a:outerShdw blurRad="50800" dist="50800" sx="1000" sy="1000" algn="ctr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58175" cy="928688"/>
          </a:xfrm>
        </p:spPr>
        <p:txBody>
          <a:bodyPr/>
          <a:lstStyle/>
          <a:p>
            <a:pPr eaLnBrk="1" hangingPunct="1"/>
            <a:r>
              <a:rPr lang="en-US" altLang="ja-JP" sz="3600" dirty="0" smtClean="0"/>
              <a:t>TOP</a:t>
            </a:r>
            <a:r>
              <a:rPr lang="ja-JP" altLang="en-US" sz="3600" dirty="0" smtClean="0"/>
              <a:t>カウンターのリングイメージ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79512" y="4438853"/>
            <a:ext cx="9217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K/π</a:t>
            </a:r>
            <a:r>
              <a:rPr lang="ja-JP" altLang="en-US" dirty="0" smtClean="0"/>
              <a:t>で生じる時間差　～</a:t>
            </a:r>
            <a:r>
              <a:rPr lang="en-US" altLang="ja-JP" dirty="0" smtClean="0"/>
              <a:t>100ps</a:t>
            </a:r>
            <a:r>
              <a:rPr lang="ja-JP" altLang="en-US" dirty="0" smtClean="0"/>
              <a:t>　⇒　非常に高い時間分解能が必要</a:t>
            </a:r>
            <a:endParaRPr lang="en-US" altLang="ja-JP" dirty="0" smtClean="0"/>
          </a:p>
          <a:p>
            <a:r>
              <a:rPr lang="ja-JP" altLang="en-US" dirty="0" smtClean="0"/>
              <a:t>　　　　　　　　　　　　　　　　　　　　　　　　　　　　　　</a:t>
            </a:r>
            <a:r>
              <a:rPr lang="en-US" altLang="ja-JP" dirty="0" smtClean="0"/>
              <a:t>(</a:t>
            </a:r>
            <a:r>
              <a:rPr lang="ja-JP" altLang="en-US" dirty="0" smtClean="0"/>
              <a:t>従来の</a:t>
            </a:r>
            <a:r>
              <a:rPr lang="en-US" altLang="ja-JP" dirty="0" smtClean="0"/>
              <a:t>TOF</a:t>
            </a:r>
            <a:r>
              <a:rPr lang="ja-JP" altLang="en-US" dirty="0" smtClean="0"/>
              <a:t>カウンターの性能以上</a:t>
            </a:r>
            <a:r>
              <a:rPr lang="en-US" altLang="ja-JP" dirty="0" smtClean="0"/>
              <a:t>)</a:t>
            </a:r>
          </a:p>
        </p:txBody>
      </p:sp>
      <p:graphicFrame>
        <p:nvGraphicFramePr>
          <p:cNvPr id="34" name="オブジェクト 33"/>
          <p:cNvGraphicFramePr>
            <a:graphicFrameLocks noChangeAspect="1"/>
          </p:cNvGraphicFramePr>
          <p:nvPr/>
        </p:nvGraphicFramePr>
        <p:xfrm>
          <a:off x="251520" y="5289004"/>
          <a:ext cx="7261225" cy="876300"/>
        </p:xfrm>
        <a:graphic>
          <a:graphicData uri="http://schemas.openxmlformats.org/presentationml/2006/ole">
            <p:oleObj spid="_x0000_s122883" name="数式" r:id="rId5" imgW="3682800" imgH="444240" progId="Equation.3">
              <p:embed/>
            </p:oleObj>
          </a:graphicData>
        </a:graphic>
      </p:graphicFrame>
      <p:sp>
        <p:nvSpPr>
          <p:cNvPr id="35" name="角丸四角形 34"/>
          <p:cNvSpPr/>
          <p:nvPr/>
        </p:nvSpPr>
        <p:spPr>
          <a:xfrm>
            <a:off x="5724128" y="5229200"/>
            <a:ext cx="1872208" cy="10081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632848" y="5446965"/>
            <a:ext cx="147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各コンポーネントに依存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>
            <a:off x="2699792" y="5949280"/>
            <a:ext cx="2664296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2555776" y="594928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accent2"/>
                </a:solidFill>
              </a:rPr>
              <a:t>粒子の種類と運動量で決まる</a:t>
            </a:r>
            <a:endParaRPr kumimoji="1" lang="ja-JP" alt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58175" cy="928688"/>
          </a:xfrm>
        </p:spPr>
        <p:txBody>
          <a:bodyPr/>
          <a:lstStyle/>
          <a:p>
            <a:r>
              <a:rPr lang="ja-JP" altLang="en-US" sz="3600" dirty="0" smtClean="0"/>
              <a:t>部品の開発研究</a:t>
            </a:r>
          </a:p>
        </p:txBody>
      </p:sp>
      <p:sp>
        <p:nvSpPr>
          <p:cNvPr id="18435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a typeface="ＭＳ Ｐゴシック" charset="-128"/>
              </a:rPr>
              <a:t>原子核三者若手夏の学校</a:t>
            </a:r>
            <a:r>
              <a:rPr lang="en-US" altLang="ja-JP" smtClean="0">
                <a:ea typeface="ＭＳ Ｐゴシック" charset="-128"/>
              </a:rPr>
              <a:t>2010</a:t>
            </a:r>
          </a:p>
        </p:txBody>
      </p:sp>
      <p:sp>
        <p:nvSpPr>
          <p:cNvPr id="1843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ADC1A4-D896-45BC-AFC9-A4832715C25B}" type="slidenum">
              <a:rPr lang="en-US" altLang="ja-JP" smtClean="0">
                <a:ea typeface="ＭＳ Ｐゴシック" charset="-128"/>
              </a:rPr>
              <a:pPr/>
              <a:t>8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18437" name="正方形/長方形 6"/>
          <p:cNvSpPr>
            <a:spLocks noChangeArrowheads="1"/>
          </p:cNvSpPr>
          <p:nvPr/>
        </p:nvSpPr>
        <p:spPr bwMode="auto">
          <a:xfrm>
            <a:off x="214313" y="1120775"/>
            <a:ext cx="4786312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 b="1" u="sng" dirty="0">
                <a:latin typeface="ＭＳ Ｐゴシック" charset="-128"/>
              </a:rPr>
              <a:t>光検出器に求められること</a:t>
            </a:r>
            <a:endParaRPr lang="en-US" altLang="ja-JP" sz="2400" b="1" u="sng" dirty="0">
              <a:latin typeface="ＭＳ Ｐゴシック" charset="-128"/>
            </a:endParaRPr>
          </a:p>
          <a:p>
            <a:pPr>
              <a:spcBef>
                <a:spcPct val="50000"/>
              </a:spcBef>
            </a:pPr>
            <a:r>
              <a:rPr lang="ja-JP" altLang="en-US" sz="2000" dirty="0" smtClean="0">
                <a:solidFill>
                  <a:srgbClr val="0066FF"/>
                </a:solidFill>
                <a:latin typeface="ＭＳ Ｐゴシック" charset="-128"/>
              </a:rPr>
              <a:t>□</a:t>
            </a:r>
            <a:r>
              <a:rPr lang="ja-JP" altLang="en-US" sz="2000" dirty="0" smtClean="0">
                <a:solidFill>
                  <a:srgbClr val="EF1801"/>
                </a:solidFill>
                <a:latin typeface="ＭＳ Ｐゴシック" charset="-128"/>
              </a:rPr>
              <a:t>一光子検出で時間</a:t>
            </a:r>
            <a:r>
              <a:rPr lang="ja-JP" altLang="en-US" sz="2000" dirty="0">
                <a:solidFill>
                  <a:srgbClr val="EF1801"/>
                </a:solidFill>
                <a:latin typeface="ＭＳ Ｐゴシック" charset="-128"/>
              </a:rPr>
              <a:t>分解能 </a:t>
            </a:r>
            <a:r>
              <a:rPr lang="ja-JP" altLang="en-US" sz="2000" dirty="0" smtClean="0">
                <a:solidFill>
                  <a:srgbClr val="EF1801"/>
                </a:solidFill>
                <a:latin typeface="ＭＳ Ｐゴシック" charset="-128"/>
              </a:rPr>
              <a:t>＜</a:t>
            </a:r>
            <a:r>
              <a:rPr lang="en-US" altLang="ja-JP" sz="2000" dirty="0" smtClean="0">
                <a:solidFill>
                  <a:srgbClr val="EF1801"/>
                </a:solidFill>
                <a:latin typeface="ＭＳ Ｐゴシック" charset="-128"/>
              </a:rPr>
              <a:t>4</a:t>
            </a:r>
            <a:r>
              <a:rPr lang="ja-JP" altLang="en-US" sz="2000" dirty="0" smtClean="0">
                <a:solidFill>
                  <a:srgbClr val="EF1801"/>
                </a:solidFill>
                <a:latin typeface="ＭＳ Ｐゴシック" charset="-128"/>
              </a:rPr>
              <a:t>0</a:t>
            </a:r>
            <a:r>
              <a:rPr lang="en-US" altLang="ja-JP" sz="2000" dirty="0" err="1" smtClean="0">
                <a:solidFill>
                  <a:srgbClr val="EF1801"/>
                </a:solidFill>
                <a:latin typeface="ＭＳ Ｐゴシック" charset="-128"/>
              </a:rPr>
              <a:t>psec</a:t>
            </a:r>
            <a:endParaRPr lang="ja-JP" altLang="en-US" sz="2000" dirty="0">
              <a:latin typeface="ＭＳ Ｐゴシック" charset="-128"/>
            </a:endParaRPr>
          </a:p>
          <a:p>
            <a:pPr>
              <a:spcBef>
                <a:spcPct val="50000"/>
              </a:spcBef>
            </a:pPr>
            <a:r>
              <a:rPr lang="ja-JP" altLang="en-US" sz="2000" dirty="0">
                <a:solidFill>
                  <a:srgbClr val="0066FF"/>
                </a:solidFill>
                <a:latin typeface="ＭＳ Ｐゴシック" charset="-128"/>
              </a:rPr>
              <a:t>□</a:t>
            </a:r>
            <a:r>
              <a:rPr lang="ja-JP" altLang="en-US" sz="2000" dirty="0">
                <a:latin typeface="ＭＳ Ｐゴシック" charset="-128"/>
              </a:rPr>
              <a:t>一光子検出可能</a:t>
            </a:r>
            <a:r>
              <a:rPr lang="en-US" altLang="ja-JP" sz="2000" dirty="0">
                <a:latin typeface="ＭＳ Ｐゴシック" charset="-128"/>
              </a:rPr>
              <a:t>(Gain</a:t>
            </a:r>
            <a:r>
              <a:rPr lang="ja-JP" altLang="en-US" sz="2000" dirty="0">
                <a:latin typeface="ＭＳ Ｐゴシック" charset="-128"/>
              </a:rPr>
              <a:t>～</a:t>
            </a:r>
            <a:r>
              <a:rPr lang="en-US" altLang="ja-JP" sz="2000" dirty="0">
                <a:latin typeface="ＭＳ Ｐゴシック" charset="-128"/>
              </a:rPr>
              <a:t>2×10</a:t>
            </a:r>
            <a:r>
              <a:rPr lang="en-US" altLang="ja-JP" sz="2000" baseline="30000" dirty="0">
                <a:latin typeface="ＭＳ Ｐゴシック" charset="-128"/>
              </a:rPr>
              <a:t>6</a:t>
            </a:r>
            <a:r>
              <a:rPr lang="en-US" altLang="ja-JP" sz="2000" dirty="0">
                <a:latin typeface="ＭＳ Ｐゴシック" charset="-128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ja-JP" altLang="en-US" sz="2000" dirty="0">
                <a:solidFill>
                  <a:srgbClr val="0066FF"/>
                </a:solidFill>
                <a:latin typeface="ＭＳ Ｐゴシック" charset="-128"/>
              </a:rPr>
              <a:t>□</a:t>
            </a:r>
            <a:r>
              <a:rPr lang="ja-JP" altLang="en-US" sz="2000" dirty="0">
                <a:latin typeface="ＭＳ Ｐゴシック" charset="-128"/>
              </a:rPr>
              <a:t>光子検出効率～</a:t>
            </a:r>
            <a:r>
              <a:rPr lang="en-US" altLang="ja-JP" sz="2000" dirty="0">
                <a:latin typeface="ＭＳ Ｐゴシック" charset="-128"/>
              </a:rPr>
              <a:t>12%(Q.E.</a:t>
            </a:r>
            <a:r>
              <a:rPr lang="ja-JP" altLang="en-US" sz="2000" dirty="0">
                <a:latin typeface="ＭＳ Ｐゴシック" charset="-128"/>
              </a:rPr>
              <a:t>・</a:t>
            </a:r>
            <a:r>
              <a:rPr lang="en-US" altLang="ja-JP" sz="2000" dirty="0">
                <a:latin typeface="ＭＳ Ｐゴシック" charset="-128"/>
              </a:rPr>
              <a:t>C.E)</a:t>
            </a:r>
          </a:p>
          <a:p>
            <a:pPr>
              <a:spcBef>
                <a:spcPct val="50000"/>
              </a:spcBef>
            </a:pPr>
            <a:r>
              <a:rPr lang="ja-JP" altLang="en-US" sz="2000" dirty="0">
                <a:solidFill>
                  <a:srgbClr val="0066FF"/>
                </a:solidFill>
                <a:latin typeface="ＭＳ Ｐゴシック" charset="-128"/>
              </a:rPr>
              <a:t>□</a:t>
            </a:r>
            <a:r>
              <a:rPr lang="ja-JP" altLang="en-US" sz="2000" dirty="0">
                <a:latin typeface="ＭＳ Ｐゴシック" charset="-128"/>
              </a:rPr>
              <a:t>位置分解能(&lt;～5</a:t>
            </a:r>
            <a:r>
              <a:rPr lang="en-US" altLang="ja-JP" sz="2000" dirty="0">
                <a:latin typeface="ＭＳ Ｐゴシック" charset="-128"/>
              </a:rPr>
              <a:t>mm)</a:t>
            </a:r>
          </a:p>
          <a:p>
            <a:pPr>
              <a:spcBef>
                <a:spcPct val="50000"/>
              </a:spcBef>
            </a:pPr>
            <a:r>
              <a:rPr lang="ja-JP" altLang="en-US" sz="2000" dirty="0">
                <a:solidFill>
                  <a:srgbClr val="0066FF"/>
                </a:solidFill>
                <a:latin typeface="ＭＳ Ｐゴシック" charset="-128"/>
              </a:rPr>
              <a:t>□</a:t>
            </a:r>
            <a:r>
              <a:rPr lang="ja-JP" altLang="en-US" sz="2000" dirty="0">
                <a:latin typeface="ＭＳ Ｐゴシック" charset="-128"/>
              </a:rPr>
              <a:t>高磁場中(1.5</a:t>
            </a:r>
            <a:r>
              <a:rPr lang="en-US" altLang="ja-JP" sz="2000" dirty="0">
                <a:latin typeface="ＭＳ Ｐゴシック" charset="-128"/>
              </a:rPr>
              <a:t>T)</a:t>
            </a:r>
            <a:r>
              <a:rPr lang="ja-JP" altLang="en-US" sz="2000" dirty="0" err="1">
                <a:latin typeface="ＭＳ Ｐゴシック" charset="-128"/>
              </a:rPr>
              <a:t>での</a:t>
            </a:r>
            <a:r>
              <a:rPr lang="ja-JP" altLang="en-US" sz="2000" dirty="0">
                <a:latin typeface="ＭＳ Ｐゴシック" charset="-128"/>
              </a:rPr>
              <a:t>動作</a:t>
            </a:r>
          </a:p>
          <a:p>
            <a:pPr>
              <a:spcBef>
                <a:spcPct val="50000"/>
              </a:spcBef>
            </a:pPr>
            <a:endParaRPr lang="en-US" altLang="ja-JP" sz="1000" u="sng" dirty="0">
              <a:latin typeface="ＭＳ Ｐゴシック" charset="-128"/>
            </a:endParaRPr>
          </a:p>
          <a:p>
            <a:pPr>
              <a:spcBef>
                <a:spcPct val="50000"/>
              </a:spcBef>
            </a:pPr>
            <a:r>
              <a:rPr lang="ja-JP" altLang="en-US" sz="2400" u="sng" dirty="0">
                <a:latin typeface="ＭＳ Ｐゴシック" charset="-128"/>
              </a:rPr>
              <a:t>石英に求められること</a:t>
            </a:r>
            <a:endParaRPr lang="en-US" altLang="ja-JP" sz="2400" u="sng" dirty="0">
              <a:latin typeface="ＭＳ Ｐゴシック" charset="-128"/>
            </a:endParaRPr>
          </a:p>
          <a:p>
            <a:pPr>
              <a:spcBef>
                <a:spcPct val="50000"/>
              </a:spcBef>
            </a:pPr>
            <a:r>
              <a:rPr lang="ja-JP" altLang="en-US" sz="2000" dirty="0">
                <a:solidFill>
                  <a:srgbClr val="0066FF"/>
                </a:solidFill>
                <a:latin typeface="ＭＳ Ｐゴシック" charset="-128"/>
              </a:rPr>
              <a:t>□</a:t>
            </a:r>
            <a:r>
              <a:rPr lang="ja-JP" altLang="en-US" sz="2000" dirty="0">
                <a:latin typeface="ＭＳ Ｐゴシック" charset="-128"/>
              </a:rPr>
              <a:t>高精度研磨の石英(表面精度</a:t>
            </a:r>
            <a:r>
              <a:rPr lang="en-US" altLang="ja-JP" sz="2000" dirty="0">
                <a:latin typeface="ＭＳ Ｐゴシック" charset="-128"/>
              </a:rPr>
              <a:t>～5um)</a:t>
            </a:r>
          </a:p>
          <a:p>
            <a:pPr>
              <a:spcBef>
                <a:spcPct val="50000"/>
              </a:spcBef>
            </a:pPr>
            <a:r>
              <a:rPr lang="ja-JP" altLang="en-US" sz="2000" dirty="0">
                <a:solidFill>
                  <a:srgbClr val="0066FF"/>
                </a:solidFill>
                <a:latin typeface="ＭＳ Ｐゴシック" charset="-128"/>
              </a:rPr>
              <a:t>□</a:t>
            </a:r>
            <a:r>
              <a:rPr lang="ja-JP" altLang="en-US" sz="2000" dirty="0">
                <a:latin typeface="ＭＳ Ｐゴシック" charset="-128"/>
              </a:rPr>
              <a:t>十分なサイズ</a:t>
            </a:r>
            <a:r>
              <a:rPr lang="en-US" altLang="ja-JP" sz="2000" dirty="0" smtClean="0">
                <a:latin typeface="ＭＳ Ｐゴシック" charset="-128"/>
              </a:rPr>
              <a:t>(2650×400×20mm</a:t>
            </a:r>
            <a:r>
              <a:rPr lang="en-US" altLang="ja-JP" sz="2000" dirty="0">
                <a:latin typeface="ＭＳ Ｐゴシック" charset="-128"/>
              </a:rPr>
              <a:t>)</a:t>
            </a:r>
          </a:p>
        </p:txBody>
      </p:sp>
      <p:pic>
        <p:nvPicPr>
          <p:cNvPr id="18438" name="図 28" descr="mcp-pmt_multi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1000125"/>
            <a:ext cx="1785938" cy="18510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" name="Picture 19" descr="C:\Documents and Settings\arita\デスクトップ\poster0903\08-12-13~14TOP_BeamTest0024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63" y="3286125"/>
            <a:ext cx="2176462" cy="128587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440" name="図 35" descr="top-photo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5" y="4714875"/>
            <a:ext cx="3357563" cy="15208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41" name="テキスト ボックス 25"/>
          <p:cNvSpPr txBox="1">
            <a:spLocks noChangeArrowheads="1"/>
          </p:cNvSpPr>
          <p:nvPr/>
        </p:nvSpPr>
        <p:spPr bwMode="auto">
          <a:xfrm>
            <a:off x="6660232" y="1313473"/>
            <a:ext cx="23922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rgbClr val="FF3300"/>
                </a:solidFill>
              </a:rPr>
              <a:t>光検出器</a:t>
            </a:r>
            <a:r>
              <a:rPr lang="en-US" altLang="ja-JP" sz="2000" dirty="0">
                <a:solidFill>
                  <a:srgbClr val="FF3300"/>
                </a:solidFill>
              </a:rPr>
              <a:t>MCP-PMT</a:t>
            </a:r>
          </a:p>
          <a:p>
            <a:r>
              <a:rPr lang="en-US" altLang="ja-JP" sz="2000" dirty="0">
                <a:solidFill>
                  <a:srgbClr val="FF3300"/>
                </a:solidFill>
              </a:rPr>
              <a:t>(Micro Channel Plate</a:t>
            </a:r>
            <a:r>
              <a:rPr lang="ja-JP" altLang="en-US" sz="2000" dirty="0">
                <a:solidFill>
                  <a:srgbClr val="FF3300"/>
                </a:solidFill>
              </a:rPr>
              <a:t>型光電子増倍管</a:t>
            </a:r>
            <a:r>
              <a:rPr lang="en-US" altLang="ja-JP" sz="2000" dirty="0">
                <a:solidFill>
                  <a:srgbClr val="FF3300"/>
                </a:solidFill>
              </a:rPr>
              <a:t>)</a:t>
            </a:r>
            <a:endParaRPr lang="ja-JP" altLang="en-US" sz="2000" dirty="0">
              <a:solidFill>
                <a:srgbClr val="FF3300"/>
              </a:solidFill>
            </a:endParaRPr>
          </a:p>
        </p:txBody>
      </p:sp>
      <p:sp>
        <p:nvSpPr>
          <p:cNvPr id="18442" name="テキスト ボックス 26"/>
          <p:cNvSpPr txBox="1">
            <a:spLocks noChangeArrowheads="1"/>
          </p:cNvSpPr>
          <p:nvPr/>
        </p:nvSpPr>
        <p:spPr bwMode="auto">
          <a:xfrm>
            <a:off x="4429125" y="4214813"/>
            <a:ext cx="1785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>
                <a:solidFill>
                  <a:srgbClr val="FF3300"/>
                </a:solidFill>
              </a:rPr>
              <a:t>石英</a:t>
            </a:r>
            <a:r>
              <a:rPr lang="en-US" altLang="ja-JP" sz="2000">
                <a:solidFill>
                  <a:srgbClr val="FF3300"/>
                </a:solidFill>
              </a:rPr>
              <a:t>(</a:t>
            </a:r>
            <a:r>
              <a:rPr lang="ja-JP" altLang="en-US" sz="2000">
                <a:solidFill>
                  <a:srgbClr val="FF3300"/>
                </a:solidFill>
              </a:rPr>
              <a:t>クオーツ</a:t>
            </a:r>
            <a:r>
              <a:rPr lang="en-US" altLang="ja-JP" sz="2000">
                <a:solidFill>
                  <a:srgbClr val="FF3300"/>
                </a:solidFill>
              </a:rPr>
              <a:t>)</a:t>
            </a:r>
            <a:endParaRPr lang="ja-JP" altLang="en-US" sz="2000">
              <a:solidFill>
                <a:srgbClr val="FF3300"/>
              </a:solidFill>
            </a:endParaRPr>
          </a:p>
        </p:txBody>
      </p:sp>
      <p:sp>
        <p:nvSpPr>
          <p:cNvPr id="18443" name="テキスト ボックス 27"/>
          <p:cNvSpPr txBox="1">
            <a:spLocks noChangeArrowheads="1"/>
          </p:cNvSpPr>
          <p:nvPr/>
        </p:nvSpPr>
        <p:spPr bwMode="auto">
          <a:xfrm>
            <a:off x="214313" y="5715000"/>
            <a:ext cx="4500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</a:rPr>
              <a:t>それぞれの性能はすでに十分なレベルまで達成されている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142976" y="142852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TOP</a:t>
            </a:r>
            <a:r>
              <a:rPr lang="ja-JP" altLang="en-US" sz="3200" b="1" dirty="0" smtClean="0"/>
              <a:t>カウンターの光検出器</a:t>
            </a:r>
            <a:r>
              <a:rPr lang="en-US" altLang="ja-JP" sz="3200" b="1" dirty="0" smtClean="0"/>
              <a:t>MCP-PMT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1371600" y="5849959"/>
            <a:ext cx="7162800" cy="579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ja-JP"/>
          </a:p>
        </p:txBody>
      </p:sp>
      <p:sp>
        <p:nvSpPr>
          <p:cNvPr id="44" name="スライド番号プレースホルダ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07812-3CC5-442C-8195-B8679237F5A8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45" name="フッター プレースホルダ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原子核三者若手夏の学校</a:t>
            </a:r>
            <a:r>
              <a:rPr kumimoji="1" lang="en-US" altLang="ja-JP" smtClean="0"/>
              <a:t>2010</a:t>
            </a:r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-32" y="1142984"/>
            <a:ext cx="6572264" cy="4470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□光検出器への要求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　</a:t>
            </a:r>
            <a:endParaRPr kumimoji="1" lang="en-US" altLang="ja-JP" sz="2800" b="1" dirty="0" smtClean="0">
              <a:solidFill>
                <a:srgbClr val="FF0000"/>
              </a:solidFill>
            </a:endParaRPr>
          </a:p>
          <a:p>
            <a:r>
              <a:rPr kumimoji="1" lang="ja-JP" altLang="en-US" sz="2400" b="1" dirty="0" smtClean="0"/>
              <a:t> 　 １．一光子検出 時間分解能　</a:t>
            </a:r>
            <a:r>
              <a:rPr lang="en-US" altLang="ja-JP" sz="2400" b="1" dirty="0" smtClean="0"/>
              <a:t>&lt;</a:t>
            </a:r>
            <a:r>
              <a:rPr kumimoji="1" lang="ja-JP" altLang="en-US" sz="2400" b="1" dirty="0" smtClean="0"/>
              <a:t> </a:t>
            </a:r>
            <a:r>
              <a:rPr lang="en-US" altLang="ja-JP" sz="2400" b="1" dirty="0" smtClean="0"/>
              <a:t>4</a:t>
            </a:r>
            <a:r>
              <a:rPr kumimoji="1" lang="en-US" altLang="ja-JP" sz="2400" b="1" dirty="0" smtClean="0"/>
              <a:t>0ps</a:t>
            </a:r>
          </a:p>
          <a:p>
            <a:r>
              <a:rPr lang="ja-JP" altLang="en-US" sz="2400" b="1" dirty="0" smtClean="0"/>
              <a:t> 　 ２．量子効率</a:t>
            </a:r>
            <a:r>
              <a:rPr lang="en-US" altLang="ja-JP" sz="2400" b="1" dirty="0" smtClean="0"/>
              <a:t>(</a:t>
            </a:r>
            <a:r>
              <a:rPr lang="ja-JP" altLang="en-US" sz="2400" b="1" dirty="0" smtClean="0"/>
              <a:t>∝検出光子</a:t>
            </a:r>
            <a:r>
              <a:rPr lang="en-US" altLang="ja-JP" sz="2400" b="1" dirty="0" smtClean="0"/>
              <a:t>) </a:t>
            </a:r>
            <a:r>
              <a:rPr lang="ja-JP" altLang="en-US" sz="2400" b="1" dirty="0" smtClean="0"/>
              <a:t>＞ </a:t>
            </a:r>
            <a:r>
              <a:rPr lang="en-US" altLang="ja-JP" sz="2400" b="1" dirty="0" smtClean="0"/>
              <a:t>20%(@400nm)</a:t>
            </a:r>
          </a:p>
          <a:p>
            <a:endParaRPr lang="en-US" altLang="ja-JP" sz="2000" b="1" dirty="0" smtClean="0"/>
          </a:p>
          <a:p>
            <a:endParaRPr kumimoji="1" lang="en-US" altLang="ja-JP" sz="2000" b="1" dirty="0" smtClean="0"/>
          </a:p>
          <a:p>
            <a:r>
              <a:rPr lang="ja-JP" altLang="en-US" sz="2400" b="1" dirty="0" smtClean="0"/>
              <a:t>□</a:t>
            </a:r>
            <a:r>
              <a:rPr lang="en-US" altLang="ja-JP" sz="2400" b="1" dirty="0" smtClean="0"/>
              <a:t>Micro Channel Plate </a:t>
            </a:r>
            <a:r>
              <a:rPr lang="ja-JP" altLang="en-US" sz="2400" b="1" dirty="0" smtClean="0"/>
              <a:t>型　</a:t>
            </a:r>
            <a:r>
              <a:rPr lang="en-US" altLang="ja-JP" sz="2400" b="1" dirty="0" smtClean="0"/>
              <a:t>PMT</a:t>
            </a:r>
          </a:p>
          <a:p>
            <a:r>
              <a:rPr lang="ja-JP" altLang="en-US" sz="2800" b="1" dirty="0" smtClean="0"/>
              <a:t>　</a:t>
            </a:r>
            <a:r>
              <a:rPr lang="ja-JP" altLang="en-US" sz="2400" dirty="0" smtClean="0"/>
              <a:t>クォーツを伝播するチェレンコフ光</a:t>
            </a:r>
            <a:endParaRPr lang="en-US" altLang="ja-JP" sz="2400" dirty="0" smtClean="0"/>
          </a:p>
          <a:p>
            <a:r>
              <a:rPr lang="ja-JP" altLang="en-US" sz="2400" dirty="0" smtClean="0"/>
              <a:t>   に対する有効感度領域</a:t>
            </a:r>
            <a:r>
              <a:rPr kumimoji="1" lang="ja-JP" altLang="en-US" sz="2400" dirty="0" smtClean="0"/>
              <a:t>を</a:t>
            </a:r>
            <a:endParaRPr kumimoji="1" lang="en-US" altLang="ja-JP" sz="2400" dirty="0" smtClean="0"/>
          </a:p>
          <a:p>
            <a:r>
              <a:rPr lang="ja-JP" altLang="en-US" sz="2400" b="1" dirty="0" smtClean="0">
                <a:solidFill>
                  <a:srgbClr val="01AF16"/>
                </a:solidFill>
              </a:rPr>
              <a:t>　</a:t>
            </a:r>
            <a:r>
              <a:rPr kumimoji="1" lang="ja-JP" altLang="en-US" sz="2400" b="1" dirty="0" smtClean="0">
                <a:solidFill>
                  <a:srgbClr val="01AF16"/>
                </a:solidFill>
              </a:rPr>
              <a:t>約</a:t>
            </a:r>
            <a:r>
              <a:rPr kumimoji="1" lang="en-US" altLang="ja-JP" sz="2400" b="1" dirty="0" smtClean="0">
                <a:solidFill>
                  <a:srgbClr val="01AF16"/>
                </a:solidFill>
              </a:rPr>
              <a:t>8</a:t>
            </a:r>
            <a:r>
              <a:rPr kumimoji="1" lang="ja-JP" altLang="en-US" sz="2400" b="1" dirty="0" smtClean="0">
                <a:solidFill>
                  <a:srgbClr val="01AF16"/>
                </a:solidFill>
              </a:rPr>
              <a:t>倍</a:t>
            </a:r>
            <a:r>
              <a:rPr kumimoji="1" lang="en-US" altLang="ja-JP" sz="2400" b="1" dirty="0" smtClean="0">
                <a:solidFill>
                  <a:srgbClr val="01AF16"/>
                </a:solidFill>
              </a:rPr>
              <a:t>(</a:t>
            </a:r>
            <a:r>
              <a:rPr lang="en-US" altLang="ja-JP" sz="2400" b="1" dirty="0" smtClean="0">
                <a:solidFill>
                  <a:srgbClr val="01AF16"/>
                </a:solidFill>
              </a:rPr>
              <a:t>10%</a:t>
            </a:r>
            <a:r>
              <a:rPr kumimoji="1" lang="ja-JP" altLang="en-US" sz="2400" b="1" dirty="0" smtClean="0">
                <a:solidFill>
                  <a:srgbClr val="01AF16"/>
                </a:solidFill>
              </a:rPr>
              <a:t>→</a:t>
            </a:r>
            <a:r>
              <a:rPr lang="en-US" altLang="ja-JP" sz="2400" b="1" dirty="0" smtClean="0">
                <a:solidFill>
                  <a:srgbClr val="01AF16"/>
                </a:solidFill>
              </a:rPr>
              <a:t>82%</a:t>
            </a:r>
            <a:r>
              <a:rPr kumimoji="1" lang="en-US" altLang="ja-JP" sz="2400" b="1" dirty="0" smtClean="0">
                <a:solidFill>
                  <a:srgbClr val="01AF16"/>
                </a:solidFill>
              </a:rPr>
              <a:t>)</a:t>
            </a:r>
            <a:r>
              <a:rPr lang="ja-JP" altLang="en-US" sz="2400" b="1" dirty="0" smtClean="0">
                <a:solidFill>
                  <a:srgbClr val="01AF16"/>
                </a:solidFill>
              </a:rPr>
              <a:t> </a:t>
            </a:r>
            <a:r>
              <a:rPr kumimoji="1" lang="ja-JP" altLang="en-US" sz="2400" dirty="0" smtClean="0"/>
              <a:t>に</a:t>
            </a:r>
            <a:r>
              <a:rPr lang="ja-JP" altLang="en-US" sz="2400" dirty="0" smtClean="0"/>
              <a:t>広げた</a:t>
            </a:r>
            <a:endParaRPr kumimoji="1" lang="en-US" altLang="ja-JP" sz="2000" dirty="0" smtClean="0"/>
          </a:p>
          <a:p>
            <a:endParaRPr lang="en-US" altLang="ja-JP" sz="1050" dirty="0" smtClean="0"/>
          </a:p>
          <a:p>
            <a:r>
              <a:rPr lang="ja-JP" altLang="en-US" sz="2400" dirty="0" smtClean="0"/>
              <a:t>　　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”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角型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MCP-PMT”</a:t>
            </a:r>
          </a:p>
          <a:p>
            <a:endParaRPr kumimoji="1" lang="en-US" altLang="ja-JP" sz="600" dirty="0" smtClean="0">
              <a:solidFill>
                <a:srgbClr val="FF0000"/>
              </a:solidFill>
            </a:endParaRPr>
          </a:p>
          <a:p>
            <a:r>
              <a:rPr lang="ja-JP" altLang="en-US" sz="2400" dirty="0" smtClean="0"/>
              <a:t>　を浜松ホトニクスと共同開発</a:t>
            </a:r>
            <a:endParaRPr lang="en-US" altLang="ja-JP" sz="2400" dirty="0" smtClean="0"/>
          </a:p>
        </p:txBody>
      </p:sp>
      <p:grpSp>
        <p:nvGrpSpPr>
          <p:cNvPr id="2" name="グループ化 87"/>
          <p:cNvGrpSpPr/>
          <p:nvPr/>
        </p:nvGrpSpPr>
        <p:grpSpPr>
          <a:xfrm>
            <a:off x="4979888" y="2857496"/>
            <a:ext cx="4307020" cy="3071831"/>
            <a:chOff x="4071931" y="1000108"/>
            <a:chExt cx="4505806" cy="3071831"/>
          </a:xfrm>
        </p:grpSpPr>
        <p:grpSp>
          <p:nvGrpSpPr>
            <p:cNvPr id="3" name="グループ化 37"/>
            <p:cNvGrpSpPr/>
            <p:nvPr/>
          </p:nvGrpSpPr>
          <p:grpSpPr>
            <a:xfrm>
              <a:off x="4071931" y="1357296"/>
              <a:ext cx="4505806" cy="2714643"/>
              <a:chOff x="5620342" y="4000504"/>
              <a:chExt cx="3550102" cy="2114622"/>
            </a:xfrm>
          </p:grpSpPr>
          <p:pic>
            <p:nvPicPr>
              <p:cNvPr id="92" name="Picture 4" descr="C:\Documents and Settings\arita\デスクトップ\picture\DSC_0130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20342" y="4000504"/>
                <a:ext cx="3095062" cy="2071702"/>
              </a:xfrm>
              <a:prstGeom prst="rect">
                <a:avLst/>
              </a:prstGeom>
              <a:noFill/>
            </p:spPr>
          </p:pic>
          <p:cxnSp>
            <p:nvCxnSpPr>
              <p:cNvPr id="93" name="直線コネクタ 92"/>
              <p:cNvCxnSpPr/>
              <p:nvPr/>
            </p:nvCxnSpPr>
            <p:spPr>
              <a:xfrm rot="5400000">
                <a:off x="7322363" y="5607859"/>
                <a:ext cx="214314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線コネクタ 93"/>
              <p:cNvCxnSpPr/>
              <p:nvPr/>
            </p:nvCxnSpPr>
            <p:spPr>
              <a:xfrm rot="5400000">
                <a:off x="8036743" y="5607859"/>
                <a:ext cx="214314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線矢印コネクタ 94"/>
              <p:cNvCxnSpPr/>
              <p:nvPr/>
            </p:nvCxnSpPr>
            <p:spPr>
              <a:xfrm>
                <a:off x="7429520" y="5643578"/>
                <a:ext cx="714380" cy="1588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線矢印コネクタ 95"/>
              <p:cNvCxnSpPr/>
              <p:nvPr/>
            </p:nvCxnSpPr>
            <p:spPr>
              <a:xfrm rot="5400000" flipH="1" flipV="1">
                <a:off x="8066906" y="5148274"/>
                <a:ext cx="581822" cy="794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線コネクタ 96"/>
              <p:cNvCxnSpPr/>
              <p:nvPr/>
            </p:nvCxnSpPr>
            <p:spPr>
              <a:xfrm flipV="1">
                <a:off x="8215338" y="5500702"/>
                <a:ext cx="214314" cy="9524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線コネクタ 97"/>
              <p:cNvCxnSpPr/>
              <p:nvPr/>
            </p:nvCxnSpPr>
            <p:spPr>
              <a:xfrm flipV="1">
                <a:off x="8215338" y="4857760"/>
                <a:ext cx="214314" cy="9524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線矢印コネクタ 98"/>
              <p:cNvCxnSpPr/>
              <p:nvPr/>
            </p:nvCxnSpPr>
            <p:spPr>
              <a:xfrm>
                <a:off x="6357950" y="5643578"/>
                <a:ext cx="357190" cy="1588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線コネクタ 99"/>
              <p:cNvCxnSpPr/>
              <p:nvPr/>
            </p:nvCxnSpPr>
            <p:spPr>
              <a:xfrm rot="5400000">
                <a:off x="6072198" y="5429264"/>
                <a:ext cx="571504" cy="0"/>
              </a:xfrm>
              <a:prstGeom prst="line">
                <a:avLst/>
              </a:prstGeom>
              <a:ln w="317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線コネクタ 100"/>
              <p:cNvCxnSpPr/>
              <p:nvPr/>
            </p:nvCxnSpPr>
            <p:spPr>
              <a:xfrm rot="5400000">
                <a:off x="6429388" y="5429264"/>
                <a:ext cx="571504" cy="0"/>
              </a:xfrm>
              <a:prstGeom prst="line">
                <a:avLst/>
              </a:prstGeom>
              <a:ln w="317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テキスト ボックス 101"/>
              <p:cNvSpPr txBox="1"/>
              <p:nvPr/>
            </p:nvSpPr>
            <p:spPr>
              <a:xfrm>
                <a:off x="6000760" y="5715016"/>
                <a:ext cx="1143008" cy="400110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b="1" dirty="0" smtClean="0">
                    <a:solidFill>
                      <a:srgbClr val="FF0000"/>
                    </a:solidFill>
                  </a:rPr>
                  <a:t>Φ10mm</a:t>
                </a:r>
                <a:endParaRPr kumimoji="1" lang="ja-JP" alt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3" name="テキスト ボックス 102"/>
              <p:cNvSpPr txBox="1"/>
              <p:nvPr/>
            </p:nvSpPr>
            <p:spPr>
              <a:xfrm>
                <a:off x="7358082" y="5715016"/>
                <a:ext cx="1071570" cy="369332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>
                    <a:solidFill>
                      <a:srgbClr val="FF0000"/>
                    </a:solidFill>
                  </a:rPr>
                  <a:t>27.5mm</a:t>
                </a:r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4" name="テキスト ボックス 103"/>
              <p:cNvSpPr txBox="1"/>
              <p:nvPr/>
            </p:nvSpPr>
            <p:spPr>
              <a:xfrm>
                <a:off x="8152332" y="5549190"/>
                <a:ext cx="1018112" cy="287698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>
                    <a:solidFill>
                      <a:srgbClr val="FF0000"/>
                    </a:solidFill>
                  </a:rPr>
                  <a:t>27.5mm</a:t>
                </a:r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0" name="テキスト ボックス 89"/>
            <p:cNvSpPr txBox="1"/>
            <p:nvPr/>
          </p:nvSpPr>
          <p:spPr>
            <a:xfrm>
              <a:off x="4572000" y="1000108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solidFill>
                    <a:srgbClr val="FF0000"/>
                  </a:solidFill>
                </a:rPr>
                <a:t>従来品</a:t>
              </a:r>
              <a:r>
                <a:rPr kumimoji="1" lang="en-US" altLang="ja-JP" b="1" dirty="0" smtClean="0">
                  <a:solidFill>
                    <a:srgbClr val="FF0000"/>
                  </a:solidFill>
                </a:rPr>
                <a:t>(</a:t>
              </a:r>
              <a:r>
                <a:rPr kumimoji="1" lang="ja-JP" altLang="en-US" b="1" dirty="0" smtClean="0">
                  <a:solidFill>
                    <a:srgbClr val="FF0000"/>
                  </a:solidFill>
                </a:rPr>
                <a:t>丸型</a:t>
              </a:r>
              <a:r>
                <a:rPr kumimoji="1" lang="en-US" altLang="ja-JP" b="1" dirty="0" smtClean="0">
                  <a:solidFill>
                    <a:srgbClr val="FF0000"/>
                  </a:solidFill>
                </a:rPr>
                <a:t>)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91" name="テキスト ボックス 90"/>
            <p:cNvSpPr txBox="1"/>
            <p:nvPr/>
          </p:nvSpPr>
          <p:spPr>
            <a:xfrm>
              <a:off x="6215074" y="1714488"/>
              <a:ext cx="1714512" cy="400110"/>
            </a:xfrm>
            <a:prstGeom prst="rect">
              <a:avLst/>
            </a:prstGeom>
            <a:solidFill>
              <a:schemeClr val="bg1">
                <a:alpha val="62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 smtClean="0">
                  <a:solidFill>
                    <a:srgbClr val="FF0000"/>
                  </a:solidFill>
                </a:rPr>
                <a:t>開発</a:t>
              </a:r>
              <a:r>
                <a:rPr kumimoji="1" lang="ja-JP" altLang="en-US" sz="2000" b="1" dirty="0" smtClean="0">
                  <a:solidFill>
                    <a:srgbClr val="FF0000"/>
                  </a:solidFill>
                </a:rPr>
                <a:t>品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(</a:t>
              </a:r>
              <a:r>
                <a:rPr lang="ja-JP" altLang="en-US" sz="2000" b="1" dirty="0" smtClean="0">
                  <a:solidFill>
                    <a:srgbClr val="FF0000"/>
                  </a:solidFill>
                </a:rPr>
                <a:t>角</a:t>
              </a:r>
              <a:r>
                <a:rPr kumimoji="1" lang="ja-JP" altLang="en-US" sz="2000" b="1" dirty="0" smtClean="0">
                  <a:solidFill>
                    <a:srgbClr val="FF0000"/>
                  </a:solidFill>
                </a:rPr>
                <a:t>型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)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006-simple grey-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design006-simple grey-</Template>
  <TotalTime>9301</TotalTime>
  <Words>1443</Words>
  <Application>Microsoft Office PowerPoint</Application>
  <PresentationFormat>画面に合わせる (4:3)</PresentationFormat>
  <Paragraphs>420</Paragraphs>
  <Slides>28</Slides>
  <Notes>18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3</vt:i4>
      </vt:variant>
      <vt:variant>
        <vt:lpstr>スライド タイトル</vt:lpstr>
      </vt:variant>
      <vt:variant>
        <vt:i4>28</vt:i4>
      </vt:variant>
    </vt:vector>
  </HeadingPairs>
  <TitlesOfParts>
    <vt:vector size="32" baseType="lpstr">
      <vt:lpstr>design006-simple grey-</vt:lpstr>
      <vt:lpstr>数式</vt:lpstr>
      <vt:lpstr>ビットマップ イメージ</vt:lpstr>
      <vt:lpstr>Photo Editor Photo</vt:lpstr>
      <vt:lpstr>BelleII実験に搭載する 新型粒子識別装置TOPカウンター MCP-PMTの寿命測定</vt:lpstr>
      <vt:lpstr>内容</vt:lpstr>
      <vt:lpstr>Belle(II)実験について</vt:lpstr>
      <vt:lpstr>スライド 4</vt:lpstr>
      <vt:lpstr>TOPカウンターとは</vt:lpstr>
      <vt:lpstr>TOPカウンターの原理</vt:lpstr>
      <vt:lpstr>TOPカウンターのリングイメージ</vt:lpstr>
      <vt:lpstr>部品の開発研究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TOPカウンターの開発現状</vt:lpstr>
      <vt:lpstr>スライド 19</vt:lpstr>
      <vt:lpstr>スライド 20</vt:lpstr>
      <vt:lpstr>研究背景</vt:lpstr>
      <vt:lpstr>スライド 22</vt:lpstr>
      <vt:lpstr>スライド 23</vt:lpstr>
      <vt:lpstr>粒子識別方法</vt:lpstr>
      <vt:lpstr>スライド 25</vt:lpstr>
      <vt:lpstr>スライド 26</vt:lpstr>
      <vt:lpstr>スライド 27</vt:lpstr>
      <vt:lpstr>TOPカウンターの原理と課題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Grey</dc:title>
  <dc:creator>arita</dc:creator>
  <cp:lastModifiedBy>arita</cp:lastModifiedBy>
  <cp:revision>278</cp:revision>
  <dcterms:created xsi:type="dcterms:W3CDTF">2009-08-15T08:26:00Z</dcterms:created>
  <dcterms:modified xsi:type="dcterms:W3CDTF">2010-08-07T23:21:45Z</dcterms:modified>
</cp:coreProperties>
</file>