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6" r:id="rId3"/>
    <p:sldId id="258" r:id="rId4"/>
    <p:sldId id="259" r:id="rId5"/>
    <p:sldId id="260" r:id="rId6"/>
    <p:sldId id="271" r:id="rId7"/>
    <p:sldId id="298" r:id="rId8"/>
    <p:sldId id="278" r:id="rId9"/>
    <p:sldId id="289" r:id="rId10"/>
    <p:sldId id="272" r:id="rId11"/>
    <p:sldId id="273" r:id="rId12"/>
    <p:sldId id="274" r:id="rId13"/>
    <p:sldId id="275" r:id="rId14"/>
    <p:sldId id="280" r:id="rId15"/>
    <p:sldId id="292" r:id="rId16"/>
    <p:sldId id="281" r:id="rId17"/>
    <p:sldId id="263" r:id="rId18"/>
    <p:sldId id="266" r:id="rId19"/>
    <p:sldId id="267" r:id="rId20"/>
    <p:sldId id="257" r:id="rId21"/>
  </p:sldIdLst>
  <p:sldSz cx="9144000" cy="6858000" type="screen4x3"/>
  <p:notesSz cx="6794500" cy="9931400"/>
  <p:defaultTextStyle>
    <a:defPPr>
      <a:defRPr kumimoji="1" lang="ja-JP"/>
    </a:defPPr>
    <a:lvl1pPr marL="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CD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9" autoAdjust="0"/>
    <p:restoredTop sz="94660"/>
  </p:normalViewPr>
  <p:slideViewPr>
    <p:cSldViewPr>
      <p:cViewPr>
        <p:scale>
          <a:sx n="66" d="100"/>
          <a:sy n="66" d="100"/>
        </p:scale>
        <p:origin x="-4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BF3534-359A-41E3-9768-47097D4F1AC2}" type="datetimeFigureOut">
              <a:rPr kumimoji="1" lang="ja-JP" altLang="en-US" smtClean="0"/>
              <a:pPr/>
              <a:t>2010/8/8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927F3-BBE0-46C6-B872-19DE7038D97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7598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E71448E-B9C8-451F-A76A-54DB87476D0B}" type="slidenum">
              <a:rPr lang="en-US" altLang="ja-JP" sz="1200" smtClean="0"/>
              <a:pPr eaLnBrk="1" hangingPunct="1"/>
              <a:t>7</a:t>
            </a:fld>
            <a:endParaRPr lang="en-US" altLang="ja-JP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EB0423A9-BB4F-4AFA-B0BE-C3D6CB29B526}" type="slidenum">
              <a:rPr lang="en-US" altLang="ja-JP" sz="1200" smtClean="0"/>
              <a:pPr eaLnBrk="1" hangingPunct="1"/>
              <a:t>8</a:t>
            </a:fld>
            <a:endParaRPr lang="en-US" altLang="ja-JP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ja-JP" altLang="ja-JP" smtClean="0"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 latinLnBrk="0">
              <a:defRPr kumimoji="1" lang="ja-JP" sz="4000" b="1" cap="all"/>
            </a:lvl1pPr>
          </a:lstStyle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latinLnBrk="0">
              <a:buNone/>
              <a:defRPr kumimoji="1" lang="ja-JP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/>
            </a:lvl8pPr>
            <a:lvl9pPr latinLnBrk="0">
              <a:defRPr kumimoji="1" lang="ja-JP" sz="1800"/>
            </a:lvl9pPr>
          </a:lstStyle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/>
            </a:lvl8pPr>
            <a:lvl9pPr latinLnBrk="0">
              <a:defRPr kumimoji="1" lang="ja-JP" sz="1800"/>
            </a:lvl9pPr>
          </a:lstStyle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kumimoji="1" lang="ja-JP"/>
            </a:lvl1pPr>
          </a:lstStyle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kumimoji="1" lang="ja-JP" sz="2400" b="1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/>
            </a:lvl8pPr>
            <a:lvl9pPr latinLnBrk="0">
              <a:defRPr kumimoji="1" lang="ja-JP" sz="1600"/>
            </a:lvl9pPr>
          </a:lstStyle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kumimoji="1" lang="ja-JP" sz="2400" b="1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/>
            </a:lvl8pPr>
            <a:lvl9pPr latinLnBrk="0">
              <a:defRPr kumimoji="1" lang="ja-JP" sz="1600"/>
            </a:lvl9pPr>
          </a:lstStyle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 latinLnBrk="0">
              <a:defRPr kumimoji="1" lang="ja-JP" sz="2000" b="1"/>
            </a:lvl1pPr>
          </a:lstStyle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latinLnBrk="0">
              <a:defRPr kumimoji="1" lang="ja-JP" sz="3200"/>
            </a:lvl1pPr>
            <a:lvl2pPr latinLnBrk="0">
              <a:defRPr kumimoji="1" lang="ja-JP" sz="2800"/>
            </a:lvl2pPr>
            <a:lvl3pPr latinLnBrk="0">
              <a:defRPr kumimoji="1" lang="ja-JP" sz="2400"/>
            </a:lvl3pPr>
            <a:lvl4pPr latinLnBrk="0">
              <a:defRPr kumimoji="1" lang="ja-JP" sz="2000"/>
            </a:lvl4pPr>
            <a:lvl5pPr latinLnBrk="0">
              <a:defRPr kumimoji="1" lang="ja-JP" sz="2000"/>
            </a:lvl5pPr>
            <a:lvl6pPr latinLnBrk="0">
              <a:defRPr kumimoji="1" lang="ja-JP" sz="2000"/>
            </a:lvl6pPr>
            <a:lvl7pPr latinLnBrk="0">
              <a:defRPr kumimoji="1" lang="ja-JP" sz="2000"/>
            </a:lvl7pPr>
            <a:lvl8pPr latinLnBrk="0">
              <a:defRPr kumimoji="1" lang="ja-JP" sz="2000"/>
            </a:lvl8pPr>
            <a:lvl9pPr latinLnBrk="0">
              <a:defRPr kumimoji="1" lang="ja-JP" sz="2000"/>
            </a:lvl9pPr>
          </a:lstStyle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latinLnBrk="0">
              <a:buNone/>
              <a:defRPr kumimoji="1" lang="ja-JP" sz="14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kumimoji="1" lang="ja-JP" sz="2000" b="1"/>
            </a:lvl1pPr>
          </a:lstStyle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kumimoji="1" lang="ja-JP" sz="3200"/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endParaRPr kumimoji="1" lang="ja-JP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kumimoji="1" lang="ja-JP" sz="14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lang="ja-JP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lang="ja-JP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lang="ja-JP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lang="ja-JP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12.png"/><Relationship Id="rId10" Type="http://schemas.openxmlformats.org/officeDocument/2006/relationships/image" Target="../media/image33.png"/><Relationship Id="rId4" Type="http://schemas.openxmlformats.org/officeDocument/2006/relationships/image" Target="../media/image28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3400" y="1809749"/>
            <a:ext cx="8305800" cy="1924051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国際線形加速器</a:t>
            </a:r>
            <a:r>
              <a:rPr kumimoji="1" lang="en-US" altLang="ja-JP" dirty="0" smtClean="0"/>
              <a:t>(ILC)</a:t>
            </a:r>
            <a:r>
              <a:rPr kumimoji="1" lang="ja-JP" altLang="en-US" dirty="0" err="1" smtClean="0"/>
              <a:t>での</a:t>
            </a:r>
            <a:r>
              <a:rPr kumimoji="1" lang="en-US" altLang="ja-JP" dirty="0" smtClean="0"/>
              <a:t> </a:t>
            </a:r>
            <a:br>
              <a:rPr kumimoji="1" lang="en-US" altLang="ja-JP" dirty="0" smtClean="0"/>
            </a:br>
            <a:r>
              <a:rPr kumimoji="1" lang="en-US" altLang="ja-JP" dirty="0" smtClean="0"/>
              <a:t>Little</a:t>
            </a:r>
            <a:r>
              <a:rPr lang="ja-JP" altLang="en-US" dirty="0" smtClean="0"/>
              <a:t> </a:t>
            </a:r>
            <a:r>
              <a:rPr kumimoji="1" lang="en-US" altLang="ja-JP" dirty="0" smtClean="0"/>
              <a:t>Higgs with T-parity</a:t>
            </a:r>
            <a:r>
              <a:rPr kumimoji="1" lang="ja-JP" altLang="en-US" dirty="0" smtClean="0"/>
              <a:t>模型の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Z</a:t>
            </a:r>
            <a:r>
              <a:rPr kumimoji="1" lang="en-US" altLang="ja-JP" baseline="-25000" dirty="0" smtClean="0"/>
              <a:t>H</a:t>
            </a:r>
            <a:r>
              <a:rPr kumimoji="1" lang="en-US" altLang="ja-JP" dirty="0" smtClean="0"/>
              <a:t>Z</a:t>
            </a:r>
            <a:r>
              <a:rPr kumimoji="1" lang="en-US" altLang="ja-JP" baseline="-25000" dirty="0" smtClean="0"/>
              <a:t>H</a:t>
            </a:r>
            <a:r>
              <a:rPr kumimoji="1" lang="ja-JP" altLang="en-US" dirty="0" smtClean="0"/>
              <a:t>解析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８月６日</a:t>
            </a:r>
            <a:r>
              <a:rPr lang="en-US" altLang="ja-JP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夏の学校</a:t>
            </a:r>
            <a:endParaRPr lang="en-US" altLang="ja-JP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東北大学</a:t>
            </a:r>
            <a:r>
              <a:rPr lang="en-US" altLang="ja-JP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加藤恵里子</a:t>
            </a:r>
            <a:endParaRPr lang="ja-JP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513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/>
              <a:t>レプトン</a:t>
            </a:r>
            <a:r>
              <a:rPr lang="en-US" altLang="ja-JP" dirty="0" smtClean="0"/>
              <a:t> </a:t>
            </a:r>
            <a:r>
              <a:rPr lang="ja-JP" altLang="en-US" dirty="0"/>
              <a:t>同定</a:t>
            </a:r>
            <a:endParaRPr kumimoji="1" lang="ja-JP" altLang="en-US" dirty="0"/>
          </a:p>
        </p:txBody>
      </p:sp>
      <p:sp>
        <p:nvSpPr>
          <p:cNvPr id="57" name="コンテンツ プレースホルダー 56"/>
          <p:cNvSpPr>
            <a:spLocks noGrp="1"/>
          </p:cNvSpPr>
          <p:nvPr>
            <p:ph idx="1"/>
          </p:nvPr>
        </p:nvSpPr>
        <p:spPr>
          <a:xfrm>
            <a:off x="443586" y="1524000"/>
            <a:ext cx="8229600" cy="51054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u="sng" dirty="0" smtClean="0">
                <a:solidFill>
                  <a:srgbClr val="0F06CA"/>
                </a:solidFill>
              </a:rPr>
              <a:t>孤立した</a:t>
            </a:r>
            <a:r>
              <a:rPr lang="en-US" altLang="ja-JP" sz="2400" u="sng" dirty="0" smtClean="0">
                <a:solidFill>
                  <a:srgbClr val="0F06CA"/>
                </a:solidFill>
              </a:rPr>
              <a:t> </a:t>
            </a:r>
            <a:r>
              <a:rPr lang="ja-JP" altLang="en-US" sz="2400" u="sng" dirty="0">
                <a:solidFill>
                  <a:srgbClr val="0F06CA"/>
                </a:solidFill>
              </a:rPr>
              <a:t>レプトン</a:t>
            </a:r>
            <a:r>
              <a:rPr lang="ja-JP" altLang="en-US" sz="2400" u="sng" dirty="0" smtClean="0">
                <a:solidFill>
                  <a:srgbClr val="0F06CA"/>
                </a:solidFill>
              </a:rPr>
              <a:t>事象</a:t>
            </a:r>
            <a:endParaRPr lang="en-US" altLang="ja-JP" sz="2400" u="sng" dirty="0" smtClean="0">
              <a:solidFill>
                <a:srgbClr val="0F06CA"/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レプトン</a:t>
            </a:r>
            <a:r>
              <a:rPr lang="ja-JP" altLang="en-US" sz="2400" dirty="0" smtClean="0"/>
              <a:t>と共にでてくる飛跡はない。</a:t>
            </a:r>
            <a:endParaRPr kumimoji="1" lang="ja-JP" altLang="en-US" sz="2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09C0-7403-453F-B4C4-DEAB0B37EE87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2285283" y="4404927"/>
            <a:ext cx="3201117" cy="18434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693408" y="4226328"/>
            <a:ext cx="2297208" cy="369332"/>
          </a:xfrm>
          <a:prstGeom prst="rect">
            <a:avLst/>
          </a:prstGeom>
          <a:solidFill>
            <a:schemeClr val="bg1"/>
          </a:solidFill>
          <a:ln>
            <a:solidFill>
              <a:srgbClr val="0F06CA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孤立した</a:t>
            </a:r>
            <a:r>
              <a:rPr lang="en-US" altLang="ja-JP" dirty="0" smtClean="0"/>
              <a:t>lepton</a:t>
            </a:r>
            <a:r>
              <a:rPr kumimoji="1" lang="en-US" altLang="ja-JP" dirty="0" smtClean="0"/>
              <a:t> </a:t>
            </a:r>
            <a:r>
              <a:rPr lang="ja-JP" altLang="en-US" dirty="0"/>
              <a:t>飛跡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469054" y="6248400"/>
            <a:ext cx="2882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同定したくて削除したいもの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grpSp>
        <p:nvGrpSpPr>
          <p:cNvPr id="68" name="グループ化 67"/>
          <p:cNvGrpSpPr/>
          <p:nvPr/>
        </p:nvGrpSpPr>
        <p:grpSpPr>
          <a:xfrm>
            <a:off x="2686178" y="2897614"/>
            <a:ext cx="2448272" cy="864096"/>
            <a:chOff x="1403648" y="3284984"/>
            <a:chExt cx="2448272" cy="864096"/>
          </a:xfrm>
        </p:grpSpPr>
        <p:sp>
          <p:nvSpPr>
            <p:cNvPr id="69" name="円/楕円​​ 68"/>
            <p:cNvSpPr/>
            <p:nvPr/>
          </p:nvSpPr>
          <p:spPr>
            <a:xfrm>
              <a:off x="2915816" y="3284984"/>
              <a:ext cx="360040" cy="864096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0" name="直線​​コネクタ 69"/>
            <p:cNvCxnSpPr>
              <a:stCxn id="69" idx="0"/>
            </p:cNvCxnSpPr>
            <p:nvPr/>
          </p:nvCxnSpPr>
          <p:spPr>
            <a:xfrm flipH="1">
              <a:off x="1403648" y="3284984"/>
              <a:ext cx="1692188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​​コネクタ 70"/>
            <p:cNvCxnSpPr>
              <a:stCxn id="69" idx="4"/>
            </p:cNvCxnSpPr>
            <p:nvPr/>
          </p:nvCxnSpPr>
          <p:spPr>
            <a:xfrm flipH="1" flipV="1">
              <a:off x="1403648" y="3717032"/>
              <a:ext cx="1692188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矢印​​コネクタ 71"/>
            <p:cNvCxnSpPr/>
            <p:nvPr/>
          </p:nvCxnSpPr>
          <p:spPr>
            <a:xfrm>
              <a:off x="1403648" y="3717032"/>
              <a:ext cx="244827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テキスト ボックス 73"/>
          <p:cNvSpPr txBox="1"/>
          <p:nvPr/>
        </p:nvSpPr>
        <p:spPr>
          <a:xfrm>
            <a:off x="1524000" y="2988226"/>
            <a:ext cx="1217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レプトンの</a:t>
            </a:r>
            <a:r>
              <a:rPr kumimoji="1" lang="en-US" altLang="ja-JP" dirty="0" smtClean="0"/>
              <a:t> 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lang="ja-JP" altLang="en-US" dirty="0"/>
              <a:t>飛跡</a:t>
            </a:r>
            <a:endParaRPr kumimoji="1" lang="ja-JP" altLang="en-US" dirty="0"/>
          </a:p>
        </p:txBody>
      </p:sp>
      <p:sp>
        <p:nvSpPr>
          <p:cNvPr id="79" name="円弧 78"/>
          <p:cNvSpPr/>
          <p:nvPr/>
        </p:nvSpPr>
        <p:spPr>
          <a:xfrm>
            <a:off x="3524204" y="3113222"/>
            <a:ext cx="45719" cy="43204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0" name="テキスト ボックス 79"/>
              <p:cNvSpPr txBox="1"/>
              <p:nvPr/>
            </p:nvSpPr>
            <p:spPr>
              <a:xfrm>
                <a:off x="3528105" y="3006080"/>
                <a:ext cx="374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dirty="0" smtClean="0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80" name="テキスト ボックス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105" y="3006080"/>
                <a:ext cx="374141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下矢印​​ 82"/>
          <p:cNvSpPr/>
          <p:nvPr/>
        </p:nvSpPr>
        <p:spPr>
          <a:xfrm>
            <a:off x="4572391" y="2689272"/>
            <a:ext cx="216024" cy="3249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516676" y="2394854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コーンエネルギー</a:t>
            </a:r>
            <a:endParaRPr kumimoji="1" lang="ja-JP" altLang="en-US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699730" y="3745468"/>
            <a:ext cx="477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小さな</a:t>
            </a:r>
            <a:r>
              <a:rPr lang="ja-JP" altLang="en-US" b="1" dirty="0">
                <a:solidFill>
                  <a:srgbClr val="FF0000"/>
                </a:solidFill>
              </a:rPr>
              <a:t>コーン</a:t>
            </a:r>
            <a:r>
              <a:rPr lang="ja-JP" altLang="en-US" b="1" dirty="0" smtClean="0">
                <a:solidFill>
                  <a:srgbClr val="FF0000"/>
                </a:solidFill>
              </a:rPr>
              <a:t>エネルギー</a:t>
            </a:r>
            <a:r>
              <a:rPr lang="en-US" altLang="ja-JP" b="1" dirty="0" smtClean="0">
                <a:solidFill>
                  <a:srgbClr val="FF0000"/>
                </a:solidFill>
              </a:rPr>
              <a:t>,</a:t>
            </a:r>
            <a:r>
              <a:rPr lang="ja-JP" altLang="en-US" b="1" dirty="0" smtClean="0">
                <a:solidFill>
                  <a:srgbClr val="FF0000"/>
                </a:solidFill>
              </a:rPr>
              <a:t>大きな飛跡エネルギー</a:t>
            </a:r>
            <a:endParaRPr kumimoji="1" lang="ja-JP" alt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9800" y="3454493"/>
            <a:ext cx="91723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l-GR" altLang="ja-JP" dirty="0" smtClean="0"/>
              <a:t>Θ</a:t>
            </a:r>
            <a:r>
              <a:rPr kumimoji="1" lang="en-US" altLang="ja-JP" dirty="0" smtClean="0"/>
              <a:t>=25°</a:t>
            </a:r>
            <a:endParaRPr kumimoji="1" lang="ja-JP" altLang="en-US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2805603" y="4595660"/>
            <a:ext cx="2362200" cy="1469357"/>
            <a:chOff x="5638800" y="4173072"/>
            <a:chExt cx="2362200" cy="1469357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5638800" y="4173072"/>
              <a:ext cx="2362200" cy="1469357"/>
              <a:chOff x="5638800" y="4173072"/>
              <a:chExt cx="2362200" cy="1469357"/>
            </a:xfrm>
          </p:grpSpPr>
          <p:cxnSp>
            <p:nvCxnSpPr>
              <p:cNvPr id="9" name="直線矢印​​コネクタ 8"/>
              <p:cNvCxnSpPr/>
              <p:nvPr/>
            </p:nvCxnSpPr>
            <p:spPr>
              <a:xfrm>
                <a:off x="5638800" y="5029200"/>
                <a:ext cx="1524000" cy="76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矢印​​コネクタ 10"/>
              <p:cNvCxnSpPr/>
              <p:nvPr/>
            </p:nvCxnSpPr>
            <p:spPr>
              <a:xfrm flipV="1">
                <a:off x="7162800" y="4173072"/>
                <a:ext cx="838200" cy="93232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矢印​​コネクタ 42"/>
              <p:cNvCxnSpPr/>
              <p:nvPr/>
            </p:nvCxnSpPr>
            <p:spPr>
              <a:xfrm>
                <a:off x="7162800" y="5185229"/>
                <a:ext cx="685800" cy="457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テキスト ボックス 13"/>
            <p:cNvSpPr txBox="1"/>
            <p:nvPr/>
          </p:nvSpPr>
          <p:spPr>
            <a:xfrm>
              <a:off x="7368016" y="4277376"/>
              <a:ext cx="253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HGP行書体" pitchFamily="66" charset="-128"/>
                  <a:ea typeface="HGP行書体" pitchFamily="66" charset="-128"/>
                </a:rPr>
                <a:t>l</a:t>
              </a:r>
              <a:endParaRPr kumimoji="1" lang="ja-JP" altLang="en-US" dirty="0">
                <a:latin typeface="HGP行書体" pitchFamily="66" charset="-128"/>
                <a:ea typeface="HGP行書体" pitchFamily="66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5990110" y="473606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W</a:t>
              </a:r>
              <a:endParaRPr kumimoji="1" lang="ja-JP" altLang="en-US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7466888" y="5094906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ν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0529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518864" y="116632"/>
            <a:ext cx="8229600" cy="1143000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飛跡エネルギー対コーンエネルギー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208314" y="1521879"/>
            <a:ext cx="8935685" cy="221192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ja-JP" sz="2800" dirty="0" smtClean="0"/>
              <a:t> H-&gt;WW </a:t>
            </a:r>
            <a:r>
              <a:rPr lang="ja-JP" altLang="en-US" sz="2800" dirty="0"/>
              <a:t>レプトニック</a:t>
            </a:r>
            <a:r>
              <a:rPr lang="ja-JP" altLang="en-US" sz="2800" dirty="0" smtClean="0"/>
              <a:t>崩壊事象を同定したい。</a:t>
            </a:r>
            <a:r>
              <a:rPr lang="en-US" altLang="ja-JP" sz="2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ja-JP" altLang="en-US" sz="2800" dirty="0" smtClean="0">
                <a:solidFill>
                  <a:srgbClr val="FF0000"/>
                </a:solidFill>
              </a:rPr>
              <a:t>図の赤線より下の事象を</a:t>
            </a:r>
            <a:r>
              <a:rPr lang="en-US" altLang="ja-JP" sz="2800" dirty="0" smtClean="0">
                <a:solidFill>
                  <a:srgbClr val="FF0000"/>
                </a:solidFill>
              </a:rPr>
              <a:t> WW </a:t>
            </a:r>
            <a:r>
              <a:rPr lang="ja-JP" altLang="en-US" sz="2800" dirty="0" smtClean="0">
                <a:solidFill>
                  <a:srgbClr val="FF0000"/>
                </a:solidFill>
              </a:rPr>
              <a:t>レプトニック崩壊事象と同定する。</a:t>
            </a:r>
            <a:r>
              <a:rPr lang="en-US" altLang="ja-JP" dirty="0" smtClean="0"/>
              <a:t>                                 </a:t>
            </a:r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　　　　　　　　　　　　　　　　　　　</a:t>
            </a:r>
            <a:endParaRPr lang="ja-JP" altLang="ja-JP" dirty="0" smtClean="0">
              <a:effectLst/>
            </a:endParaRPr>
          </a:p>
        </p:txBody>
      </p:sp>
      <p:grpSp>
        <p:nvGrpSpPr>
          <p:cNvPr id="11" name="グループ化 10"/>
          <p:cNvGrpSpPr>
            <a:grpSpLocks noChangeAspect="1"/>
          </p:cNvGrpSpPr>
          <p:nvPr/>
        </p:nvGrpSpPr>
        <p:grpSpPr>
          <a:xfrm>
            <a:off x="235491" y="3573016"/>
            <a:ext cx="4640570" cy="3156850"/>
            <a:chOff x="1691680" y="3048000"/>
            <a:chExt cx="5600700" cy="3810000"/>
          </a:xfrm>
        </p:grpSpPr>
        <p:pic>
          <p:nvPicPr>
            <p:cNvPr id="3074" name="図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3048000"/>
              <a:ext cx="5600700" cy="381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8" name="直線​​コネクタ 7"/>
            <p:cNvCxnSpPr/>
            <p:nvPr/>
          </p:nvCxnSpPr>
          <p:spPr>
            <a:xfrm flipV="1">
              <a:off x="2411760" y="4077072"/>
              <a:ext cx="1944216" cy="237626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​​コネクタ 9"/>
            <p:cNvCxnSpPr/>
            <p:nvPr/>
          </p:nvCxnSpPr>
          <p:spPr>
            <a:xfrm>
              <a:off x="3951246" y="4631483"/>
              <a:ext cx="396043" cy="30946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11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00600" y="4092714"/>
            <a:ext cx="43524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間違ってレプトンと同定する確率</a:t>
            </a:r>
            <a:r>
              <a:rPr lang="en-US" altLang="ja-JP" sz="2000" dirty="0"/>
              <a:t> 9.44%</a:t>
            </a:r>
          </a:p>
          <a:p>
            <a:r>
              <a:rPr lang="ja-JP" altLang="en-US" sz="2000" dirty="0" smtClean="0"/>
              <a:t>レプトン</a:t>
            </a:r>
            <a:r>
              <a:rPr lang="ja-JP" altLang="en-US" sz="2000" dirty="0"/>
              <a:t>選択効率</a:t>
            </a:r>
            <a:r>
              <a:rPr lang="en-US" altLang="ja-JP" sz="2000" dirty="0"/>
              <a:t> 94.51</a:t>
            </a:r>
            <a:r>
              <a:rPr lang="en-US" altLang="ja-JP" sz="2000" dirty="0" smtClean="0"/>
              <a:t>%</a:t>
            </a:r>
            <a:endParaRPr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60914" y="6420365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飛跡エネルギー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GeV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3670002"/>
            <a:ext cx="461665" cy="2261196"/>
          </a:xfrm>
          <a:prstGeom prst="rect">
            <a:avLst/>
          </a:prstGeom>
          <a:solidFill>
            <a:schemeClr val="bg1"/>
          </a:solidFill>
        </p:spPr>
        <p:txBody>
          <a:bodyPr vert="eaVert" wrap="none" rtlCol="0">
            <a:spAutoFit/>
          </a:bodyPr>
          <a:lstStyle/>
          <a:p>
            <a:r>
              <a:rPr lang="ja-JP" altLang="en-US" dirty="0" smtClean="0"/>
              <a:t>コーンエネルギー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GeV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37586" y="3485336"/>
            <a:ext cx="1660869" cy="369332"/>
          </a:xfrm>
          <a:prstGeom prst="rect">
            <a:avLst/>
          </a:prstGeom>
          <a:solidFill>
            <a:schemeClr val="bg1"/>
          </a:solidFill>
          <a:ln>
            <a:solidFill>
              <a:srgbClr val="0F37CD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レプトン同定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8414" y="3872583"/>
            <a:ext cx="2739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altLang="ja-JP" dirty="0">
                <a:solidFill>
                  <a:srgbClr val="1201F5"/>
                </a:solidFill>
              </a:rPr>
              <a:t>H-&gt;WW-&gt;</a:t>
            </a:r>
            <a:r>
              <a:rPr lang="en-US" altLang="ja-JP" dirty="0" err="1">
                <a:solidFill>
                  <a:srgbClr val="1201F5"/>
                </a:solidFill>
              </a:rPr>
              <a:t>eeνν,μμνν</a:t>
            </a:r>
            <a:r>
              <a:rPr lang="en-US" altLang="ja-JP" dirty="0">
                <a:solidFill>
                  <a:srgbClr val="1201F5"/>
                </a:solidFill>
              </a:rPr>
              <a:t>  </a:t>
            </a:r>
            <a:endParaRPr lang="en-US" altLang="ja-JP" dirty="0" smtClean="0">
              <a:solidFill>
                <a:srgbClr val="1201F5"/>
              </a:solidFill>
            </a:endParaRPr>
          </a:p>
          <a:p>
            <a:pPr marL="0" lvl="1"/>
            <a:r>
              <a:rPr lang="en-US" altLang="ja-JP" dirty="0" smtClean="0">
                <a:solidFill>
                  <a:srgbClr val="00B050"/>
                </a:solidFill>
              </a:rPr>
              <a:t>H-</a:t>
            </a:r>
            <a:r>
              <a:rPr lang="en-US" altLang="ja-JP" dirty="0">
                <a:solidFill>
                  <a:srgbClr val="00B050"/>
                </a:solidFill>
              </a:rPr>
              <a:t>&gt;WW-&gt;</a:t>
            </a:r>
            <a:r>
              <a:rPr lang="en-US" altLang="ja-JP" dirty="0" err="1">
                <a:solidFill>
                  <a:srgbClr val="00B050"/>
                </a:solidFill>
              </a:rPr>
              <a:t>eeνν,μμνν</a:t>
            </a:r>
            <a:r>
              <a:rPr lang="ja-JP" altLang="en-US" dirty="0">
                <a:solidFill>
                  <a:srgbClr val="00B050"/>
                </a:solidFill>
              </a:rPr>
              <a:t>　以外</a:t>
            </a:r>
            <a:r>
              <a:rPr lang="en-US" altLang="ja-JP" dirty="0">
                <a:solidFill>
                  <a:srgbClr val="00B05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25818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ja-JP" altLang="en-US" dirty="0" smtClean="0"/>
              <a:t>レプトン同定</a:t>
            </a:r>
            <a:r>
              <a:rPr kumimoji="1" lang="en-US" altLang="ja-JP" dirty="0" smtClean="0"/>
              <a:t> </a:t>
            </a:r>
            <a:r>
              <a:rPr lang="ja-JP" altLang="en-US" dirty="0"/>
              <a:t>と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エネルギーシフト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ja-JP" altLang="en-US" dirty="0" smtClean="0">
                <a:solidFill>
                  <a:srgbClr val="1201F5"/>
                </a:solidFill>
              </a:rPr>
              <a:t>孤立したレプトン同定</a:t>
            </a:r>
            <a:r>
              <a:rPr kumimoji="1" lang="ja-JP" altLang="en-US" dirty="0" smtClean="0">
                <a:solidFill>
                  <a:srgbClr val="1201F5"/>
                </a:solidFill>
              </a:rPr>
              <a:t>の事象を取り除いた</a:t>
            </a:r>
            <a:r>
              <a:rPr kumimoji="1" lang="en-US" altLang="ja-JP" dirty="0" smtClean="0">
                <a:solidFill>
                  <a:srgbClr val="1201F5"/>
                </a:solidFill>
              </a:rPr>
              <a:t>  </a:t>
            </a:r>
            <a:endParaRPr lang="en-US" altLang="ja-JP" dirty="0" smtClean="0">
              <a:solidFill>
                <a:srgbClr val="1201F5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ja-JP" dirty="0" smtClean="0">
                <a:solidFill>
                  <a:srgbClr val="FF0000"/>
                </a:solidFill>
              </a:rPr>
              <a:t>H</a:t>
            </a:r>
            <a:r>
              <a:rPr kumimoji="1" lang="en-US" altLang="ja-JP" dirty="0" smtClean="0">
                <a:solidFill>
                  <a:srgbClr val="FF0000"/>
                </a:solidFill>
              </a:rPr>
              <a:t>iggs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のエネルギーの</a:t>
            </a:r>
            <a:r>
              <a:rPr lang="ja-JP" altLang="en-US" dirty="0">
                <a:solidFill>
                  <a:srgbClr val="FF0000"/>
                </a:solidFill>
              </a:rPr>
              <a:t>エッジ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の立ち上がりの領域でのエネルギーシフトを最小化できた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pic>
        <p:nvPicPr>
          <p:cNvPr id="4098" name="図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51" y="3933050"/>
            <a:ext cx="3070860" cy="286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図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1" y="3933055"/>
            <a:ext cx="3108008" cy="2897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059832" y="3909215"/>
            <a:ext cx="3337132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0F06CA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Higgs </a:t>
            </a:r>
            <a:r>
              <a:rPr kumimoji="1" lang="ja-JP" altLang="en-US" sz="2400" b="1" dirty="0" smtClean="0"/>
              <a:t>の</a:t>
            </a:r>
            <a:r>
              <a:rPr lang="ja-JP" altLang="en-US" sz="2400" b="1" dirty="0" smtClean="0"/>
              <a:t>エネルギー分布</a:t>
            </a:r>
            <a:endParaRPr kumimoji="1" lang="ja-JP" altLang="en-US" sz="2400" b="1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19636" y="4399016"/>
            <a:ext cx="1732484" cy="57070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テキスト ボックス 9"/>
          <p:cNvSpPr txBox="1"/>
          <p:nvPr/>
        </p:nvSpPr>
        <p:spPr>
          <a:xfrm>
            <a:off x="7595667" y="6488668"/>
            <a:ext cx="577402" cy="3693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GeV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32609" y="6488668"/>
            <a:ext cx="577402" cy="3693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GeV</a:t>
            </a:r>
            <a:endParaRPr kumimoji="1" lang="ja-JP" altLang="en-US" dirty="0"/>
          </a:p>
        </p:txBody>
      </p:sp>
      <p:sp>
        <p:nvSpPr>
          <p:cNvPr id="12" name="円/楕円​​ 11"/>
          <p:cNvSpPr/>
          <p:nvPr/>
        </p:nvSpPr>
        <p:spPr>
          <a:xfrm>
            <a:off x="2195736" y="5751860"/>
            <a:ext cx="504056" cy="92147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3" name="円/楕円​​ 12"/>
          <p:cNvSpPr/>
          <p:nvPr/>
        </p:nvSpPr>
        <p:spPr>
          <a:xfrm>
            <a:off x="5652120" y="5661248"/>
            <a:ext cx="504056" cy="92147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5" name="右矢印​​ 4"/>
          <p:cNvSpPr/>
          <p:nvPr/>
        </p:nvSpPr>
        <p:spPr>
          <a:xfrm>
            <a:off x="4321310" y="5846666"/>
            <a:ext cx="792088" cy="4607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72034" y="5080714"/>
            <a:ext cx="1882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H-&gt;WW </a:t>
            </a:r>
            <a:r>
              <a:rPr lang="ja-JP" altLang="en-US" sz="1600" dirty="0"/>
              <a:t>レプトニック</a:t>
            </a:r>
            <a:endParaRPr kumimoji="1" lang="en-US" altLang="ja-JP" sz="1600" dirty="0" smtClean="0"/>
          </a:p>
          <a:p>
            <a:r>
              <a:rPr lang="en-US" altLang="ja-JP" sz="1600" dirty="0"/>
              <a:t> </a:t>
            </a:r>
            <a:r>
              <a:rPr lang="en-US" altLang="ja-JP" sz="1600" dirty="0" smtClean="0"/>
              <a:t> </a:t>
            </a:r>
            <a:r>
              <a:rPr lang="ja-JP" altLang="en-US" sz="1600" dirty="0" smtClean="0"/>
              <a:t>崩壊事象削除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9301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5565"/>
            <a:ext cx="8229600" cy="1143000"/>
          </a:xfrm>
          <a:solidFill>
            <a:srgbClr val="FFFF66"/>
          </a:solidFill>
        </p:spPr>
        <p:txBody>
          <a:bodyPr/>
          <a:lstStyle/>
          <a:p>
            <a:r>
              <a:rPr lang="ja-JP" altLang="en-US" dirty="0"/>
              <a:t>背景事象除去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36012136"/>
              </p:ext>
            </p:extLst>
          </p:nvPr>
        </p:nvGraphicFramePr>
        <p:xfrm>
          <a:off x="152401" y="1371600"/>
          <a:ext cx="8991600" cy="4297532"/>
        </p:xfrm>
        <a:graphic>
          <a:graphicData uri="http://schemas.openxmlformats.org/drawingml/2006/table">
            <a:tbl>
              <a:tblPr/>
              <a:tblGrid>
                <a:gridCol w="1481116"/>
                <a:gridCol w="1047324"/>
                <a:gridCol w="1047324"/>
                <a:gridCol w="1047324"/>
                <a:gridCol w="1099437"/>
                <a:gridCol w="913867"/>
                <a:gridCol w="1192221"/>
                <a:gridCol w="1162987"/>
              </a:tblGrid>
              <a:tr h="517628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dirty="0">
                          <a:effectLst/>
                          <a:ea typeface="Verdana"/>
                        </a:rPr>
                        <a:t> </a:t>
                      </a:r>
                      <a:r>
                        <a:rPr lang="ja-JP" altLang="en-US" sz="1800" dirty="0" smtClean="0">
                          <a:effectLst/>
                          <a:ea typeface="Verdana"/>
                        </a:rPr>
                        <a:t>イベント数</a:t>
                      </a:r>
                      <a:endParaRPr lang="ja-JP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ZHZH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(H-&gt;all)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dirty="0" smtClean="0">
                          <a:effectLst/>
                          <a:ea typeface="Verdana"/>
                        </a:rPr>
                        <a:t>ZHZH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dirty="0" smtClean="0">
                          <a:effectLst/>
                          <a:ea typeface="Verdana"/>
                        </a:rPr>
                        <a:t>(H-&gt;bb)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dirty="0" smtClean="0">
                          <a:effectLst/>
                          <a:ea typeface="Verdana"/>
                        </a:rPr>
                        <a:t>ZHZH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dirty="0" smtClean="0">
                          <a:effectLst/>
                          <a:ea typeface="Verdana"/>
                        </a:rPr>
                        <a:t>(H-&gt;WW)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WWZ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dirty="0" err="1" smtClean="0">
                          <a:effectLst/>
                          <a:ea typeface="Verdana"/>
                        </a:rPr>
                        <a:t>ννWW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WW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ea typeface="Verdana"/>
                        </a:rPr>
                        <a:t>tt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628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dirty="0" smtClean="0">
                          <a:effectLst/>
                          <a:ea typeface="Verdana"/>
                        </a:rPr>
                        <a:t>カットなし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49760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8785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7670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31933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Verdana"/>
                        </a:rPr>
                        <a:t>7336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Verdana"/>
                        </a:rPr>
                        <a:t>1947408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Verdana"/>
                        </a:rPr>
                        <a:t>96472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7628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800" dirty="0" smtClean="0">
                          <a:effectLst/>
                          <a:ea typeface="Verdana"/>
                        </a:rPr>
                        <a:t>χ</a:t>
                      </a:r>
                      <a:r>
                        <a:rPr lang="en-US" altLang="ja-JP" sz="1800" baseline="30000" dirty="0" smtClean="0">
                          <a:effectLst/>
                          <a:ea typeface="Verdana"/>
                        </a:rPr>
                        <a:t>2</a:t>
                      </a:r>
                      <a:r>
                        <a:rPr lang="en-US" sz="1800" dirty="0" smtClean="0">
                          <a:effectLst/>
                          <a:ea typeface="Verdana"/>
                        </a:rPr>
                        <a:t>&lt;60 </a:t>
                      </a:r>
                      <a:r>
                        <a:rPr lang="ja-JP" altLang="en-US" sz="1800" dirty="0" smtClean="0">
                          <a:effectLst/>
                          <a:ea typeface="Verdana"/>
                        </a:rPr>
                        <a:t>カット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38238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8071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5193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6410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1211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Verdana"/>
                        </a:rPr>
                        <a:t>1448313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Verdana"/>
                        </a:rPr>
                        <a:t>59278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5222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dirty="0" smtClean="0">
                          <a:effectLst/>
                          <a:ea typeface="Verdana"/>
                        </a:rPr>
                        <a:t>孤立レプトン同定</a:t>
                      </a:r>
                      <a:r>
                        <a:rPr lang="en-US" sz="1800" dirty="0" smtClean="0">
                          <a:effectLst/>
                          <a:ea typeface="Verdana"/>
                        </a:rPr>
                        <a:t> </a:t>
                      </a:r>
                      <a:r>
                        <a:rPr lang="ja-JP" altLang="en-US" sz="1800" dirty="0" smtClean="0">
                          <a:effectLst/>
                          <a:ea typeface="Verdana"/>
                        </a:rPr>
                        <a:t>カット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Verdana"/>
                        </a:rPr>
                        <a:t>29330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8011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3066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3136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1138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125499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Verdana"/>
                        </a:rPr>
                        <a:t>38648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7628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b-tag jet</a:t>
                      </a:r>
                      <a:r>
                        <a:rPr lang="ja-JP" altLang="en-US" sz="1800" dirty="0" smtClean="0">
                          <a:effectLst/>
                          <a:ea typeface="Verdana"/>
                        </a:rPr>
                        <a:t>数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Verdana"/>
                        </a:rPr>
                        <a:t>23525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7992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849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744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96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4145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29541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7628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Back</a:t>
                      </a:r>
                      <a:r>
                        <a:rPr lang="en-US" sz="1800" baseline="0" dirty="0" smtClean="0">
                          <a:effectLst/>
                          <a:ea typeface="Verdana"/>
                        </a:rPr>
                        <a:t> to back </a:t>
                      </a:r>
                      <a:r>
                        <a:rPr lang="ja-JP" altLang="en-US" sz="1800" baseline="0" dirty="0" smtClean="0">
                          <a:effectLst/>
                          <a:ea typeface="Verdana"/>
                        </a:rPr>
                        <a:t>生成からの角度のずれ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Verdana"/>
                        </a:rPr>
                        <a:t>18989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6381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686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227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ea typeface="Verdana"/>
                        </a:rPr>
                        <a:t>86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994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ea typeface="Verdana"/>
                        </a:rPr>
                        <a:t>1749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7628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dirty="0" smtClean="0">
                          <a:effectLst/>
                          <a:ea typeface="Verdana"/>
                        </a:rPr>
                        <a:t>選択効率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38.2%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72.6%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8.94%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0.711%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1.17%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0.0510%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ea typeface="Verdana"/>
                        </a:rPr>
                        <a:t>1.82%</a:t>
                      </a:r>
                      <a:endParaRPr lang="en-US" sz="1800" dirty="0">
                        <a:effectLst/>
                        <a:ea typeface="Verdana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図 349" descr="latex-image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788905"/>
            <a:ext cx="4009570" cy="75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5562600" y="5875220"/>
            <a:ext cx="1122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130.5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2400" y="5982941"/>
            <a:ext cx="272382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信号事象の統計の有意性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6158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1823" y="13905"/>
            <a:ext cx="8229600" cy="1143000"/>
          </a:xfrm>
          <a:solidFill>
            <a:srgbClr val="FFFF66"/>
          </a:solidFill>
        </p:spPr>
        <p:txBody>
          <a:bodyPr/>
          <a:lstStyle/>
          <a:p>
            <a:r>
              <a:rPr lang="ja-JP" altLang="en-US" dirty="0" smtClean="0"/>
              <a:t>質量の導出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" y="1579506"/>
            <a:ext cx="9349680" cy="291629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ja-JP" altLang="en-US" sz="2600" dirty="0" smtClean="0">
                <a:solidFill>
                  <a:srgbClr val="1201F5"/>
                </a:solidFill>
              </a:rPr>
              <a:t>信号</a:t>
            </a:r>
            <a:r>
              <a:rPr lang="ja-JP" altLang="en-US" sz="2600" dirty="0">
                <a:solidFill>
                  <a:srgbClr val="1201F5"/>
                </a:solidFill>
              </a:rPr>
              <a:t>と</a:t>
            </a:r>
            <a:r>
              <a:rPr lang="en-US" altLang="ja-JP" sz="2600" dirty="0" smtClean="0">
                <a:solidFill>
                  <a:srgbClr val="1201F5"/>
                </a:solidFill>
              </a:rPr>
              <a:t> </a:t>
            </a:r>
            <a:r>
              <a:rPr lang="ja-JP" altLang="en-US" sz="2600" dirty="0" smtClean="0">
                <a:solidFill>
                  <a:srgbClr val="1201F5"/>
                </a:solidFill>
              </a:rPr>
              <a:t>背景事象のフィットした。</a:t>
            </a:r>
            <a:endParaRPr lang="en-US" altLang="ja-JP" sz="2600" dirty="0" smtClean="0">
              <a:solidFill>
                <a:srgbClr val="1201F5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ja-JP" altLang="en-US" sz="2600" dirty="0" smtClean="0">
                <a:solidFill>
                  <a:srgbClr val="0F37CD"/>
                </a:solidFill>
              </a:rPr>
              <a:t>フリーパラメーター</a:t>
            </a:r>
            <a:r>
              <a:rPr lang="en-US" altLang="ja-JP" sz="2600" dirty="0" smtClean="0">
                <a:solidFill>
                  <a:srgbClr val="0F37CD"/>
                </a:solidFill>
              </a:rPr>
              <a:t>: </a:t>
            </a:r>
            <a:r>
              <a:rPr lang="ja-JP" altLang="en-US" sz="2600" dirty="0" smtClean="0">
                <a:solidFill>
                  <a:srgbClr val="0F37CD"/>
                </a:solidFill>
              </a:rPr>
              <a:t>信号は高さと</a:t>
            </a:r>
            <a:r>
              <a:rPr lang="ja-JP" altLang="en-US" sz="2600" dirty="0">
                <a:solidFill>
                  <a:srgbClr val="0F37CD"/>
                </a:solidFill>
              </a:rPr>
              <a:t>エッジ</a:t>
            </a:r>
            <a:r>
              <a:rPr lang="ja-JP" altLang="en-US" sz="2600" dirty="0" smtClean="0">
                <a:solidFill>
                  <a:srgbClr val="0F37CD"/>
                </a:solidFill>
              </a:rPr>
              <a:t>。背景事象は高さのみ</a:t>
            </a:r>
            <a:endParaRPr lang="en-US" altLang="ja-JP" sz="2600" dirty="0" smtClean="0">
              <a:solidFill>
                <a:srgbClr val="0F37CD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ja-JP" sz="2600" dirty="0"/>
              <a:t> </a:t>
            </a:r>
            <a:r>
              <a:rPr lang="en-US" altLang="ja-JP" sz="2600" dirty="0" smtClean="0">
                <a:solidFill>
                  <a:srgbClr val="FF0000"/>
                </a:solidFill>
              </a:rPr>
              <a:t>2</a:t>
            </a:r>
            <a:r>
              <a:rPr lang="ja-JP" altLang="en-US" sz="2600" dirty="0" err="1" smtClean="0">
                <a:solidFill>
                  <a:srgbClr val="FF0000"/>
                </a:solidFill>
              </a:rPr>
              <a:t>つの</a:t>
            </a:r>
            <a:r>
              <a:rPr lang="ja-JP" altLang="en-US" sz="2600" dirty="0">
                <a:solidFill>
                  <a:srgbClr val="FF0000"/>
                </a:solidFill>
              </a:rPr>
              <a:t>エッジ</a:t>
            </a:r>
            <a:r>
              <a:rPr lang="ja-JP" altLang="en-US" sz="2600" dirty="0" smtClean="0">
                <a:solidFill>
                  <a:srgbClr val="FF0000"/>
                </a:solidFill>
              </a:rPr>
              <a:t>より</a:t>
            </a:r>
            <a:r>
              <a:rPr lang="en-US" altLang="ja-JP" sz="2600" dirty="0" smtClean="0">
                <a:solidFill>
                  <a:srgbClr val="FF0000"/>
                </a:solidFill>
              </a:rPr>
              <a:t> A</a:t>
            </a:r>
            <a:r>
              <a:rPr lang="en-US" altLang="ja-JP" sz="2600" baseline="-25000" dirty="0" smtClean="0">
                <a:solidFill>
                  <a:srgbClr val="FF0000"/>
                </a:solidFill>
              </a:rPr>
              <a:t>H</a:t>
            </a:r>
            <a:r>
              <a:rPr lang="en-US" altLang="ja-JP" sz="2600" dirty="0" smtClean="0">
                <a:solidFill>
                  <a:srgbClr val="FF0000"/>
                </a:solidFill>
              </a:rPr>
              <a:t> </a:t>
            </a:r>
            <a:r>
              <a:rPr lang="ja-JP" altLang="en-US" sz="2600" dirty="0" smtClean="0">
                <a:solidFill>
                  <a:srgbClr val="FF0000"/>
                </a:solidFill>
              </a:rPr>
              <a:t>と</a:t>
            </a:r>
            <a:r>
              <a:rPr lang="en-US" altLang="ja-JP" sz="2600" dirty="0" smtClean="0">
                <a:solidFill>
                  <a:srgbClr val="FF0000"/>
                </a:solidFill>
              </a:rPr>
              <a:t> Z</a:t>
            </a:r>
            <a:r>
              <a:rPr lang="en-US" altLang="ja-JP" sz="2600" baseline="-25000" dirty="0" smtClean="0">
                <a:solidFill>
                  <a:srgbClr val="FF0000"/>
                </a:solidFill>
              </a:rPr>
              <a:t>H</a:t>
            </a:r>
            <a:r>
              <a:rPr lang="en-US" altLang="ja-JP" sz="2600" dirty="0" smtClean="0">
                <a:solidFill>
                  <a:srgbClr val="FF0000"/>
                </a:solidFill>
              </a:rPr>
              <a:t> </a:t>
            </a:r>
            <a:r>
              <a:rPr lang="ja-JP" altLang="en-US" sz="2600" dirty="0" smtClean="0">
                <a:solidFill>
                  <a:srgbClr val="FF0000"/>
                </a:solidFill>
              </a:rPr>
              <a:t>の質量が導出できる。</a:t>
            </a:r>
            <a:endParaRPr lang="ja-JP" altLang="en-US" sz="2600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8" name="図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8774" y="4118610"/>
            <a:ext cx="3009900" cy="283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図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454" y="4105766"/>
            <a:ext cx="2994660" cy="2827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図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3110" y="4100314"/>
            <a:ext cx="3070860" cy="283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952550" y="4045225"/>
            <a:ext cx="1107996" cy="369332"/>
          </a:xfrm>
          <a:prstGeom prst="rect">
            <a:avLst/>
          </a:prstGeom>
          <a:solidFill>
            <a:schemeClr val="bg1"/>
          </a:solidFill>
          <a:ln>
            <a:solidFill>
              <a:srgbClr val="1201F5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信号事象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16115" y="4036488"/>
            <a:ext cx="1107996" cy="369332"/>
          </a:xfrm>
          <a:prstGeom prst="rect">
            <a:avLst/>
          </a:prstGeom>
          <a:solidFill>
            <a:schemeClr val="bg1"/>
          </a:solidFill>
          <a:ln>
            <a:solidFill>
              <a:srgbClr val="1201F5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背景事象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97166" y="4013237"/>
            <a:ext cx="1316386" cy="369332"/>
          </a:xfrm>
          <a:prstGeom prst="rect">
            <a:avLst/>
          </a:prstGeom>
          <a:solidFill>
            <a:schemeClr val="bg1"/>
          </a:solidFill>
          <a:ln>
            <a:solidFill>
              <a:srgbClr val="1201F5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全ての事象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89054" y="6494174"/>
            <a:ext cx="5774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GeV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512052" y="6548586"/>
            <a:ext cx="5774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GeV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36726" y="6548586"/>
            <a:ext cx="5774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GeV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98894" y="3643905"/>
            <a:ext cx="2302746" cy="369332"/>
          </a:xfrm>
          <a:prstGeom prst="rect">
            <a:avLst/>
          </a:prstGeom>
          <a:solidFill>
            <a:schemeClr val="bg1"/>
          </a:solidFill>
          <a:ln>
            <a:solidFill>
              <a:srgbClr val="1201F5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Higgs </a:t>
            </a:r>
            <a:r>
              <a:rPr lang="ja-JP" altLang="en-US" dirty="0" smtClean="0"/>
              <a:t>エネルギー分布</a:t>
            </a:r>
            <a:endParaRPr kumimoji="1" lang="ja-JP" altLang="en-US" dirty="0"/>
          </a:p>
        </p:txBody>
      </p:sp>
      <p:sp>
        <p:nvSpPr>
          <p:cNvPr id="4" name="右矢印​​ 3"/>
          <p:cNvSpPr/>
          <p:nvPr/>
        </p:nvSpPr>
        <p:spPr>
          <a:xfrm>
            <a:off x="5552169" y="5429250"/>
            <a:ext cx="838200" cy="577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14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9296400" y="2133600"/>
            <a:ext cx="2951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ja-JP" dirty="0">
                <a:solidFill>
                  <a:srgbClr val="1201F5"/>
                </a:solidFill>
              </a:rPr>
              <a:t>2 </a:t>
            </a:r>
            <a:r>
              <a:rPr lang="ja-JP" altLang="en-US" dirty="0" err="1">
                <a:solidFill>
                  <a:srgbClr val="1201F5"/>
                </a:solidFill>
              </a:rPr>
              <a:t>つの</a:t>
            </a:r>
            <a:r>
              <a:rPr lang="ja-JP" altLang="en-US" dirty="0">
                <a:solidFill>
                  <a:srgbClr val="1201F5"/>
                </a:solidFill>
              </a:rPr>
              <a:t>誤差関数</a:t>
            </a:r>
            <a:r>
              <a:rPr lang="en-US" altLang="ja-JP" dirty="0">
                <a:solidFill>
                  <a:srgbClr val="1201F5"/>
                </a:solidFill>
              </a:rPr>
              <a:t>×6</a:t>
            </a:r>
            <a:r>
              <a:rPr lang="ja-JP" altLang="en-US" dirty="0">
                <a:solidFill>
                  <a:srgbClr val="1201F5"/>
                </a:solidFill>
              </a:rPr>
              <a:t>次関数</a:t>
            </a:r>
            <a:endParaRPr lang="en-US" altLang="ja-JP" dirty="0">
              <a:solidFill>
                <a:srgbClr val="1201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2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442"/>
            <a:ext cx="8229600" cy="1143000"/>
          </a:xfrm>
          <a:solidFill>
            <a:srgbClr val="FFFF66"/>
          </a:solidFill>
        </p:spPr>
        <p:txBody>
          <a:bodyPr/>
          <a:lstStyle/>
          <a:p>
            <a:r>
              <a:rPr lang="en-US" altLang="ja-JP" dirty="0" smtClean="0"/>
              <a:t>A</a:t>
            </a:r>
            <a:r>
              <a:rPr lang="en-US" altLang="ja-JP" baseline="-25000" dirty="0" smtClean="0"/>
              <a:t>H</a:t>
            </a:r>
            <a:r>
              <a:rPr lang="en-US" altLang="ja-JP" dirty="0" smtClean="0"/>
              <a:t> Z</a:t>
            </a:r>
            <a:r>
              <a:rPr lang="en-US" altLang="ja-JP" baseline="-25000" dirty="0" smtClean="0"/>
              <a:t>H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次元質量フィット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ja-JP" altLang="en-US" sz="2400" dirty="0" smtClean="0">
                <a:solidFill>
                  <a:srgbClr val="1201F5"/>
                </a:solidFill>
              </a:rPr>
              <a:t>質量フィット</a:t>
            </a:r>
            <a:r>
              <a:rPr lang="ja-JP" altLang="en-US" sz="2400" dirty="0">
                <a:solidFill>
                  <a:srgbClr val="1201F5"/>
                </a:solidFill>
              </a:rPr>
              <a:t>の</a:t>
            </a:r>
            <a:r>
              <a:rPr lang="ja-JP" altLang="en-US" sz="2400" dirty="0" smtClean="0">
                <a:solidFill>
                  <a:srgbClr val="1201F5"/>
                </a:solidFill>
              </a:rPr>
              <a:t>結果、二解生じる。そのうちの正しい解は</a:t>
            </a:r>
            <a:r>
              <a:rPr lang="en-US" altLang="ja-JP" sz="2400" dirty="0" smtClean="0">
                <a:solidFill>
                  <a:srgbClr val="1201F5"/>
                </a:solidFill>
              </a:rPr>
              <a:t>…</a:t>
            </a:r>
            <a:endParaRPr lang="en-US" altLang="ja-JP" sz="2400" dirty="0">
              <a:solidFill>
                <a:srgbClr val="1201F5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H</a:t>
            </a:r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>
                <a:solidFill>
                  <a:srgbClr val="FF0000"/>
                </a:solidFill>
              </a:rPr>
              <a:t>質量</a:t>
            </a:r>
            <a:r>
              <a:rPr lang="en-US" altLang="ja-JP" sz="2400" dirty="0" smtClean="0">
                <a:solidFill>
                  <a:srgbClr val="FF0000"/>
                </a:solidFill>
              </a:rPr>
              <a:t> 82.71±3.45GeV  (</a:t>
            </a:r>
            <a:r>
              <a:rPr lang="ja-JP" altLang="en-US" sz="2400" dirty="0">
                <a:solidFill>
                  <a:srgbClr val="FF0000"/>
                </a:solidFill>
              </a:rPr>
              <a:t>真値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81.90GeV)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Z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H</a:t>
            </a:r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>
                <a:solidFill>
                  <a:srgbClr val="FF0000"/>
                </a:solidFill>
              </a:rPr>
              <a:t>質量</a:t>
            </a:r>
            <a:r>
              <a:rPr lang="en-US" altLang="ja-JP" sz="2400" dirty="0" smtClean="0">
                <a:solidFill>
                  <a:srgbClr val="FF0000"/>
                </a:solidFill>
              </a:rPr>
              <a:t> 366.1±4.7GeV   (</a:t>
            </a:r>
            <a:r>
              <a:rPr lang="ja-JP" altLang="en-US" sz="2400" dirty="0">
                <a:solidFill>
                  <a:srgbClr val="FF0000"/>
                </a:solidFill>
              </a:rPr>
              <a:t>真値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369.0 </a:t>
            </a:r>
            <a:r>
              <a:rPr lang="en-US" altLang="ja-JP" sz="2400" dirty="0" err="1">
                <a:solidFill>
                  <a:srgbClr val="FF0000"/>
                </a:solidFill>
              </a:rPr>
              <a:t>GeV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ja-JP" altLang="en-US" sz="2400" dirty="0" smtClean="0">
                <a:solidFill>
                  <a:srgbClr val="FF0000"/>
                </a:solidFill>
              </a:rPr>
              <a:t>質量分解能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H</a:t>
            </a:r>
            <a:r>
              <a:rPr lang="en-US" altLang="ja-JP" sz="2400" dirty="0">
                <a:solidFill>
                  <a:srgbClr val="FF0000"/>
                </a:solidFill>
              </a:rPr>
              <a:t>  </a:t>
            </a:r>
            <a:r>
              <a:rPr lang="en-US" altLang="ja-JP" sz="2400" dirty="0" smtClean="0">
                <a:solidFill>
                  <a:srgbClr val="FF0000"/>
                </a:solidFill>
              </a:rPr>
              <a:t>4.17%  </a:t>
            </a:r>
            <a:r>
              <a:rPr lang="en-US" altLang="ja-JP" sz="2400" dirty="0">
                <a:solidFill>
                  <a:srgbClr val="FF0000"/>
                </a:solidFill>
              </a:rPr>
              <a:t>Z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H </a:t>
            </a:r>
            <a:r>
              <a:rPr lang="en-US" altLang="ja-JP" sz="2400" dirty="0" smtClean="0">
                <a:solidFill>
                  <a:srgbClr val="FF0000"/>
                </a:solidFill>
              </a:rPr>
              <a:t>1.28%</a:t>
            </a:r>
          </a:p>
          <a:p>
            <a:endParaRPr kumimoji="1" lang="ja-JP" altLang="en-US" sz="2800" dirty="0"/>
          </a:p>
        </p:txBody>
      </p:sp>
      <p:pic>
        <p:nvPicPr>
          <p:cNvPr id="7" name="図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73397"/>
            <a:ext cx="3596543" cy="3396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4419600" y="5371064"/>
            <a:ext cx="1343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異なる解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15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71600" y="3276600"/>
            <a:ext cx="2444156" cy="369332"/>
          </a:xfrm>
          <a:prstGeom prst="rect">
            <a:avLst/>
          </a:prstGeom>
          <a:solidFill>
            <a:schemeClr val="bg1"/>
          </a:solidFill>
          <a:ln>
            <a:solidFill>
              <a:srgbClr val="1201F5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A</a:t>
            </a:r>
            <a:r>
              <a:rPr lang="en-US" altLang="ja-JP" baseline="-25000" dirty="0" smtClean="0"/>
              <a:t>H</a:t>
            </a:r>
            <a:r>
              <a:rPr lang="en-US" altLang="ja-JP" dirty="0" smtClean="0"/>
              <a:t> </a:t>
            </a:r>
            <a:r>
              <a:rPr lang="en-US" altLang="ja-JP" dirty="0"/>
              <a:t>Z</a:t>
            </a:r>
            <a:r>
              <a:rPr lang="en-US" altLang="ja-JP" baseline="-25000" dirty="0"/>
              <a:t>H</a:t>
            </a:r>
            <a:r>
              <a:rPr lang="en-US" altLang="ja-JP" dirty="0"/>
              <a:t> </a:t>
            </a:r>
            <a:r>
              <a:rPr lang="ja-JP" altLang="en-US" dirty="0" smtClean="0"/>
              <a:t>の等高線プロット</a:t>
            </a:r>
            <a:endParaRPr kumimoji="1" lang="ja-JP" altLang="en-US" dirty="0"/>
          </a:p>
        </p:txBody>
      </p:sp>
      <p:cxnSp>
        <p:nvCxnSpPr>
          <p:cNvPr id="6" name="直線矢印​​コネクタ 5"/>
          <p:cNvCxnSpPr/>
          <p:nvPr/>
        </p:nvCxnSpPr>
        <p:spPr>
          <a:xfrm flipH="1">
            <a:off x="3276600" y="4267200"/>
            <a:ext cx="1219200" cy="1784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523782" y="4094594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正しい解</a:t>
            </a:r>
            <a:endParaRPr kumimoji="1" lang="ja-JP" altLang="en-US" sz="2400" dirty="0"/>
          </a:p>
        </p:txBody>
      </p:sp>
      <p:cxnSp>
        <p:nvCxnSpPr>
          <p:cNvPr id="12" name="直線矢印​​コネクタ 11"/>
          <p:cNvCxnSpPr/>
          <p:nvPr/>
        </p:nvCxnSpPr>
        <p:spPr>
          <a:xfrm flipH="1">
            <a:off x="3657600" y="5608765"/>
            <a:ext cx="914400" cy="1824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724400" y="4740925"/>
            <a:ext cx="4192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間違った解を消す必要がある。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8000" y="6477000"/>
            <a:ext cx="160011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</a:t>
            </a:r>
            <a:r>
              <a:rPr lang="en-US" altLang="ja-JP" baseline="-25000" dirty="0" smtClean="0"/>
              <a:t>H</a:t>
            </a:r>
            <a:r>
              <a:rPr lang="en-US" altLang="ja-JP" dirty="0" smtClean="0"/>
              <a:t> </a:t>
            </a:r>
            <a:r>
              <a:rPr lang="ja-JP" altLang="en-US" dirty="0" smtClean="0"/>
              <a:t>質量（</a:t>
            </a:r>
            <a:r>
              <a:rPr lang="en-US" altLang="ja-JP" dirty="0" err="1" smtClean="0"/>
              <a:t>GeV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09600" y="3581400"/>
            <a:ext cx="461665" cy="1493358"/>
          </a:xfrm>
          <a:prstGeom prst="rect">
            <a:avLst/>
          </a:prstGeom>
          <a:solidFill>
            <a:schemeClr val="bg1"/>
          </a:solidFill>
        </p:spPr>
        <p:txBody>
          <a:bodyPr vert="eaVert" wrap="none" rtlCol="0">
            <a:spAutoFit/>
          </a:bodyPr>
          <a:lstStyle/>
          <a:p>
            <a:r>
              <a:rPr kumimoji="1" lang="en-US" altLang="ja-JP" dirty="0" smtClean="0"/>
              <a:t>Z</a:t>
            </a:r>
            <a:r>
              <a:rPr kumimoji="1" lang="en-US" altLang="ja-JP" baseline="-25000" dirty="0" smtClean="0"/>
              <a:t>H</a:t>
            </a:r>
            <a:r>
              <a:rPr kumimoji="1" lang="ja-JP" altLang="en-US" dirty="0" smtClean="0"/>
              <a:t>質量（ＧｅＶ）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1628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ja-JP" altLang="en-US" dirty="0"/>
              <a:t>真空期待値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ja-JP" altLang="en-US" dirty="0" smtClean="0">
                <a:solidFill>
                  <a:srgbClr val="1201F5"/>
                </a:solidFill>
              </a:rPr>
              <a:t>正しい解の</a:t>
            </a:r>
            <a:r>
              <a:rPr lang="en-US" altLang="ja-JP" dirty="0" smtClean="0">
                <a:solidFill>
                  <a:srgbClr val="1201F5"/>
                </a:solidFill>
              </a:rPr>
              <a:t>A</a:t>
            </a:r>
            <a:r>
              <a:rPr lang="en-US" altLang="ja-JP" baseline="-25000" dirty="0" smtClean="0">
                <a:solidFill>
                  <a:srgbClr val="1201F5"/>
                </a:solidFill>
              </a:rPr>
              <a:t>H</a:t>
            </a:r>
            <a:r>
              <a:rPr lang="ja-JP" altLang="en-US" dirty="0" smtClean="0">
                <a:solidFill>
                  <a:srgbClr val="1201F5"/>
                </a:solidFill>
              </a:rPr>
              <a:t>と</a:t>
            </a:r>
            <a:r>
              <a:rPr lang="en-US" altLang="ja-JP" dirty="0" smtClean="0">
                <a:solidFill>
                  <a:srgbClr val="1201F5"/>
                </a:solidFill>
              </a:rPr>
              <a:t> Z</a:t>
            </a:r>
            <a:r>
              <a:rPr lang="en-US" altLang="ja-JP" baseline="-25000" dirty="0" smtClean="0">
                <a:solidFill>
                  <a:srgbClr val="1201F5"/>
                </a:solidFill>
              </a:rPr>
              <a:t>H</a:t>
            </a:r>
            <a:r>
              <a:rPr lang="ja-JP" altLang="en-US" dirty="0" smtClean="0">
                <a:solidFill>
                  <a:srgbClr val="1201F5"/>
                </a:solidFill>
              </a:rPr>
              <a:t>の質量を使って真空期待値が導出された。</a:t>
            </a:r>
            <a:endParaRPr lang="ja-JP" altLang="ja-JP" dirty="0">
              <a:solidFill>
                <a:srgbClr val="1201F5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ja-JP" dirty="0">
                <a:solidFill>
                  <a:srgbClr val="FF0000"/>
                </a:solidFill>
              </a:rPr>
              <a:t>f</a:t>
            </a:r>
            <a:r>
              <a:rPr lang="en-US" altLang="ja-JP" dirty="0" smtClean="0">
                <a:solidFill>
                  <a:srgbClr val="FF0000"/>
                </a:solidFill>
              </a:rPr>
              <a:t>: 576.1±6.2 </a:t>
            </a:r>
            <a:r>
              <a:rPr lang="en-US" altLang="ja-JP" dirty="0" err="1" smtClean="0">
                <a:solidFill>
                  <a:srgbClr val="FF0000"/>
                </a:solidFill>
              </a:rPr>
              <a:t>GeV</a:t>
            </a:r>
            <a:r>
              <a:rPr lang="en-US" altLang="ja-JP" dirty="0" smtClean="0">
                <a:solidFill>
                  <a:srgbClr val="FF0000"/>
                </a:solidFill>
              </a:rPr>
              <a:t>  (</a:t>
            </a:r>
            <a:r>
              <a:rPr lang="ja-JP" altLang="en-US" dirty="0">
                <a:solidFill>
                  <a:srgbClr val="FF0000"/>
                </a:solidFill>
              </a:rPr>
              <a:t>真値</a:t>
            </a:r>
            <a:r>
              <a:rPr lang="en-US" altLang="ja-JP" dirty="0" smtClean="0">
                <a:solidFill>
                  <a:srgbClr val="FF0000"/>
                </a:solidFill>
              </a:rPr>
              <a:t> 580GeV)</a:t>
            </a:r>
            <a:endParaRPr lang="ja-JP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ja-JP" dirty="0"/>
          </a:p>
          <a:p>
            <a:endParaRPr kumimoji="1" lang="ja-JP" altLang="en-US" dirty="0"/>
          </a:p>
        </p:txBody>
      </p:sp>
      <p:pic>
        <p:nvPicPr>
          <p:cNvPr id="3074" name="図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182" y="3421893"/>
            <a:ext cx="4464496" cy="3339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テキスト ボックス 19"/>
          <p:cNvSpPr txBox="1"/>
          <p:nvPr/>
        </p:nvSpPr>
        <p:spPr>
          <a:xfrm>
            <a:off x="3614172" y="3419708"/>
            <a:ext cx="1475084" cy="400110"/>
          </a:xfrm>
          <a:prstGeom prst="rect">
            <a:avLst/>
          </a:prstGeom>
          <a:solidFill>
            <a:schemeClr val="bg1"/>
          </a:solidFill>
          <a:ln>
            <a:solidFill>
              <a:srgbClr val="1903BD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b="1" dirty="0" smtClean="0"/>
              <a:t>真空期待値</a:t>
            </a:r>
            <a:endParaRPr kumimoji="1" lang="ja-JP" altLang="en-US" sz="20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28184" y="6455380"/>
            <a:ext cx="57740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GeV</a:t>
            </a:r>
            <a:endParaRPr kumimoji="1" lang="ja-JP" altLang="en-US" dirty="0"/>
          </a:p>
        </p:txBody>
      </p:sp>
      <p:cxnSp>
        <p:nvCxnSpPr>
          <p:cNvPr id="22" name="直線​​コネクタ 21"/>
          <p:cNvCxnSpPr/>
          <p:nvPr/>
        </p:nvCxnSpPr>
        <p:spPr>
          <a:xfrm flipV="1">
            <a:off x="5018562" y="3870340"/>
            <a:ext cx="0" cy="25850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​​コネクタ 22"/>
          <p:cNvCxnSpPr/>
          <p:nvPr/>
        </p:nvCxnSpPr>
        <p:spPr>
          <a:xfrm>
            <a:off x="4990096" y="5517232"/>
            <a:ext cx="491356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076056" y="553844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σ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16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962400" y="6567714"/>
            <a:ext cx="2286000" cy="290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715000" y="3429000"/>
            <a:ext cx="990600" cy="595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369454" y="3396342"/>
            <a:ext cx="1219200" cy="238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377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他の崩壊過程も合わせての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同時フィット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ja-JP" altLang="en-US" sz="2800" dirty="0" smtClean="0">
                <a:solidFill>
                  <a:srgbClr val="0000CC"/>
                </a:solidFill>
              </a:rPr>
              <a:t>正しい解を選ぶために他のモードも加えた。</a:t>
            </a:r>
            <a:endParaRPr lang="en-US" altLang="ja-JP" sz="2800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ja-JP" sz="2800" dirty="0" smtClean="0">
                <a:solidFill>
                  <a:srgbClr val="FF0000"/>
                </a:solidFill>
              </a:rPr>
              <a:t>A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H</a:t>
            </a:r>
            <a:r>
              <a:rPr lang="en-US" altLang="ja-JP" sz="2800" dirty="0" smtClean="0">
                <a:solidFill>
                  <a:srgbClr val="FF0000"/>
                </a:solidFill>
              </a:rPr>
              <a:t>  </a:t>
            </a:r>
            <a:r>
              <a:rPr lang="ja-JP" altLang="en-US" sz="2800" dirty="0" smtClean="0">
                <a:solidFill>
                  <a:srgbClr val="FF0000"/>
                </a:solidFill>
              </a:rPr>
              <a:t>は</a:t>
            </a:r>
            <a:r>
              <a:rPr lang="en-US" altLang="ja-JP" sz="2800" dirty="0" err="1">
                <a:solidFill>
                  <a:srgbClr val="FF0000"/>
                </a:solidFill>
              </a:rPr>
              <a:t>e</a:t>
            </a:r>
            <a:r>
              <a:rPr lang="en-US" altLang="ja-JP" sz="2800" baseline="30000" dirty="0" err="1">
                <a:solidFill>
                  <a:srgbClr val="FF0000"/>
                </a:solidFill>
              </a:rPr>
              <a:t>+</a:t>
            </a:r>
            <a:r>
              <a:rPr lang="en-US" altLang="ja-JP" sz="2800" dirty="0" err="1">
                <a:solidFill>
                  <a:srgbClr val="FF0000"/>
                </a:solidFill>
              </a:rPr>
              <a:t>e</a:t>
            </a:r>
            <a:r>
              <a:rPr lang="en-US" altLang="ja-JP" sz="2800" baseline="30000" dirty="0">
                <a:solidFill>
                  <a:srgbClr val="FF0000"/>
                </a:solidFill>
              </a:rPr>
              <a:t>-</a:t>
            </a:r>
            <a:r>
              <a:rPr lang="en-US" altLang="ja-JP" sz="2800" dirty="0">
                <a:solidFill>
                  <a:srgbClr val="FF0000"/>
                </a:solidFill>
              </a:rPr>
              <a:t> </a:t>
            </a:r>
            <a:r>
              <a:rPr lang="ja-JP" altLang="en-US" sz="2800" dirty="0">
                <a:solidFill>
                  <a:srgbClr val="FF0000"/>
                </a:solidFill>
              </a:rPr>
              <a:t>→</a:t>
            </a:r>
            <a:r>
              <a:rPr lang="en-US" altLang="ja-JP" sz="2800" dirty="0" smtClean="0">
                <a:solidFill>
                  <a:srgbClr val="FF0000"/>
                </a:solidFill>
              </a:rPr>
              <a:t>W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H</a:t>
            </a:r>
            <a:r>
              <a:rPr lang="en-US" altLang="ja-JP" sz="2800" dirty="0" smtClean="0">
                <a:solidFill>
                  <a:srgbClr val="FF0000"/>
                </a:solidFill>
              </a:rPr>
              <a:t>W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H</a:t>
            </a:r>
            <a:r>
              <a:rPr lang="ja-JP" altLang="en-US" sz="2800" dirty="0" err="1" smtClean="0">
                <a:solidFill>
                  <a:srgbClr val="FF0000"/>
                </a:solidFill>
              </a:rPr>
              <a:t>にも共</a:t>
            </a:r>
            <a:r>
              <a:rPr lang="ja-JP" altLang="en-US" sz="2800" dirty="0" smtClean="0">
                <a:solidFill>
                  <a:srgbClr val="FF0000"/>
                </a:solidFill>
              </a:rPr>
              <a:t>通して現れることを利用して</a:t>
            </a:r>
            <a:r>
              <a:rPr lang="en-US" altLang="ja-JP" sz="2800" dirty="0" smtClean="0">
                <a:solidFill>
                  <a:srgbClr val="FF0000"/>
                </a:solidFill>
              </a:rPr>
              <a:t>Z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H</a:t>
            </a:r>
            <a:r>
              <a:rPr lang="en-US" altLang="ja-JP" sz="2800" dirty="0" smtClean="0">
                <a:solidFill>
                  <a:srgbClr val="FF0000"/>
                </a:solidFill>
              </a:rPr>
              <a:t>Z</a:t>
            </a:r>
            <a:r>
              <a:rPr lang="en-US" altLang="ja-JP" sz="2800" baseline="-25000" dirty="0" smtClean="0">
                <a:solidFill>
                  <a:srgbClr val="FF0000"/>
                </a:solidFill>
              </a:rPr>
              <a:t>H</a:t>
            </a:r>
            <a:r>
              <a:rPr lang="ja-JP" altLang="en-US" sz="2800" dirty="0">
                <a:solidFill>
                  <a:srgbClr val="FF0000"/>
                </a:solidFill>
              </a:rPr>
              <a:t>と合わせて同時</a:t>
            </a:r>
            <a:r>
              <a:rPr lang="ja-JP" altLang="en-US" sz="2800" dirty="0" smtClean="0">
                <a:solidFill>
                  <a:srgbClr val="FF0000"/>
                </a:solidFill>
              </a:rPr>
              <a:t>フィットを行った</a:t>
            </a:r>
            <a:r>
              <a:rPr lang="ja-JP" altLang="en-US" sz="2800" dirty="0">
                <a:solidFill>
                  <a:srgbClr val="FF0000"/>
                </a:solidFill>
              </a:rPr>
              <a:t>。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lvl="1"/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457200" y="3206672"/>
            <a:ext cx="3657600" cy="3575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Picture 3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7763" y="3983038"/>
            <a:ext cx="2357437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1916754" y="2971800"/>
            <a:ext cx="81945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Z</a:t>
            </a:r>
            <a:r>
              <a:rPr kumimoji="1" lang="en-US" altLang="ja-JP" sz="2800" baseline="-25000" dirty="0" smtClean="0"/>
              <a:t>H</a:t>
            </a:r>
            <a:r>
              <a:rPr kumimoji="1" lang="en-US" altLang="ja-JP" sz="2800" dirty="0" smtClean="0"/>
              <a:t>Z</a:t>
            </a:r>
            <a:r>
              <a:rPr kumimoji="1" lang="en-US" altLang="ja-JP" sz="2800" baseline="-25000" dirty="0" smtClean="0"/>
              <a:t>H</a:t>
            </a:r>
            <a:endParaRPr kumimoji="1" lang="ja-JP" altLang="en-US" sz="2800" baseline="-25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63600" y="2971800"/>
            <a:ext cx="3289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err="1" smtClean="0"/>
              <a:t>e</a:t>
            </a:r>
            <a:r>
              <a:rPr kumimoji="1" lang="en-US" altLang="ja-JP" sz="2400" dirty="0" err="1" smtClean="0"/>
              <a:t>+e</a:t>
            </a:r>
            <a:r>
              <a:rPr kumimoji="1" lang="en-US" altLang="ja-JP" sz="2400" dirty="0" smtClean="0"/>
              <a:t>-</a:t>
            </a:r>
            <a:r>
              <a:rPr kumimoji="1" lang="ja-JP" altLang="en-US" sz="2400" dirty="0" smtClean="0"/>
              <a:t>→　　　　</a:t>
            </a:r>
            <a:r>
              <a:rPr kumimoji="1" lang="en-US" altLang="ja-JP" sz="2400" dirty="0" smtClean="0"/>
              <a:t>(</a:t>
            </a:r>
            <a:r>
              <a:rPr lang="en-US" altLang="ja-JP" sz="2400" dirty="0" smtClean="0"/>
              <a:t>99.52fb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　　</a:t>
            </a:r>
            <a:endParaRPr kumimoji="1"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330748" y="3604736"/>
            <a:ext cx="14782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m</a:t>
            </a:r>
            <a:r>
              <a:rPr lang="en-US" altLang="ja-JP" sz="2400" baseline="-25000" dirty="0" err="1" smtClean="0"/>
              <a:t>ZH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,</a:t>
            </a:r>
            <a:r>
              <a:rPr lang="en-US" altLang="ja-JP" sz="2400" dirty="0" err="1"/>
              <a:t>m</a:t>
            </a:r>
            <a:r>
              <a:rPr lang="en-US" altLang="ja-JP" sz="2400" baseline="-25000" dirty="0" err="1"/>
              <a:t>AH</a:t>
            </a:r>
            <a:r>
              <a:rPr lang="en-US" altLang="ja-JP" sz="2400" dirty="0"/>
              <a:t>)</a:t>
            </a:r>
            <a:endParaRPr lang="ja-JP" altLang="en-US" sz="2400" dirty="0"/>
          </a:p>
          <a:p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4114800" y="3200400"/>
            <a:ext cx="5486400" cy="3298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図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68191" y="3996154"/>
            <a:ext cx="5281238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テキスト ボックス 30"/>
          <p:cNvSpPr txBox="1"/>
          <p:nvPr/>
        </p:nvSpPr>
        <p:spPr>
          <a:xfrm>
            <a:off x="6248400" y="2906096"/>
            <a:ext cx="112082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W</a:t>
            </a:r>
            <a:r>
              <a:rPr kumimoji="1" lang="en-US" altLang="ja-JP" sz="2800" baseline="-25000" dirty="0" smtClean="0"/>
              <a:t>H</a:t>
            </a:r>
            <a:r>
              <a:rPr kumimoji="1" lang="en-US" altLang="ja-JP" sz="2800" dirty="0" smtClean="0"/>
              <a:t>W</a:t>
            </a:r>
            <a:r>
              <a:rPr kumimoji="1" lang="en-US" altLang="ja-JP" sz="2800" baseline="-25000" dirty="0" smtClean="0"/>
              <a:t>H</a:t>
            </a:r>
            <a:endParaRPr kumimoji="1" lang="ja-JP" altLang="en-US" sz="2800" baseline="-25000" dirty="0"/>
          </a:p>
        </p:txBody>
      </p:sp>
      <p:sp>
        <p:nvSpPr>
          <p:cNvPr id="33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altLang="ja-JP" smtClean="0"/>
              <a:pPr/>
              <a:t>17</a:t>
            </a:fld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486400" y="2895600"/>
            <a:ext cx="2893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e</a:t>
            </a:r>
            <a:r>
              <a:rPr kumimoji="1" lang="en-US" altLang="ja-JP" sz="2400" dirty="0" err="1" smtClean="0"/>
              <a:t>+e</a:t>
            </a:r>
            <a:r>
              <a:rPr kumimoji="1" lang="en-US" altLang="ja-JP" sz="2400" dirty="0" smtClean="0"/>
              <a:t>-</a:t>
            </a:r>
            <a:r>
              <a:rPr kumimoji="1" lang="ja-JP" altLang="en-US" sz="2400" dirty="0" smtClean="0"/>
              <a:t>→              </a:t>
            </a:r>
            <a:r>
              <a:rPr kumimoji="1" lang="en-US" altLang="ja-JP" sz="2400" dirty="0" smtClean="0"/>
              <a:t>(</a:t>
            </a:r>
            <a:r>
              <a:rPr lang="en-US" altLang="ja-JP" sz="2400" dirty="0" smtClean="0"/>
              <a:t>120fb</a:t>
            </a:r>
            <a:r>
              <a:rPr kumimoji="1" lang="en-US" altLang="ja-JP" sz="2400" dirty="0" smtClean="0"/>
              <a:t>)</a:t>
            </a:r>
            <a:endParaRPr kumimoji="1" lang="ja-JP" altLang="en-US" sz="2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913110" y="3576935"/>
            <a:ext cx="1564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m</a:t>
            </a:r>
            <a:r>
              <a:rPr lang="en-US" altLang="ja-JP" sz="2400" baseline="-25000" dirty="0" err="1" smtClean="0"/>
              <a:t>WH</a:t>
            </a:r>
            <a:r>
              <a:rPr lang="en-US" altLang="ja-JP" sz="2400" dirty="0" smtClean="0"/>
              <a:t> ,</a:t>
            </a:r>
            <a:r>
              <a:rPr lang="en-US" altLang="ja-JP" sz="2400" dirty="0" err="1" smtClean="0"/>
              <a:t>m</a:t>
            </a:r>
            <a:r>
              <a:rPr lang="en-US" altLang="ja-JP" sz="2400" baseline="-25000" dirty="0" err="1" smtClean="0"/>
              <a:t>AH</a:t>
            </a:r>
            <a:r>
              <a:rPr lang="en-US" altLang="ja-JP" sz="2400" dirty="0" smtClean="0"/>
              <a:t>)</a:t>
            </a:r>
            <a:endParaRPr lang="ja-JP" altLang="en-US" sz="2400" dirty="0"/>
          </a:p>
        </p:txBody>
      </p:sp>
      <p:sp>
        <p:nvSpPr>
          <p:cNvPr id="36" name="左右矢印 35"/>
          <p:cNvSpPr/>
          <p:nvPr/>
        </p:nvSpPr>
        <p:spPr>
          <a:xfrm>
            <a:off x="3539710" y="5995757"/>
            <a:ext cx="813452" cy="33059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108706" y="6346873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同時フィット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33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90384" y="17585"/>
            <a:ext cx="8229600" cy="1143000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ja-JP" altLang="en-US" dirty="0" smtClean="0"/>
              <a:t>同時フィットの等高線プロット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4800" y="1143000"/>
            <a:ext cx="8839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kumimoji="1" lang="en-US" altLang="ja-JP" sz="2800" dirty="0" smtClean="0">
                <a:solidFill>
                  <a:srgbClr val="0000CC"/>
                </a:solidFill>
              </a:rPr>
              <a:t>A</a:t>
            </a:r>
            <a:r>
              <a:rPr kumimoji="1" lang="en-US" altLang="ja-JP" sz="2800" baseline="-25000" dirty="0" smtClean="0">
                <a:solidFill>
                  <a:srgbClr val="0000CC"/>
                </a:solidFill>
              </a:rPr>
              <a:t>H</a:t>
            </a:r>
            <a:r>
              <a:rPr kumimoji="1" lang="en-US" altLang="ja-JP" sz="2800" dirty="0" smtClean="0">
                <a:solidFill>
                  <a:srgbClr val="0000CC"/>
                </a:solidFill>
              </a:rPr>
              <a:t> </a:t>
            </a:r>
            <a:r>
              <a:rPr kumimoji="1" lang="ja-JP" altLang="en-US" sz="2800" dirty="0" smtClean="0">
                <a:solidFill>
                  <a:srgbClr val="0000CC"/>
                </a:solidFill>
              </a:rPr>
              <a:t>が</a:t>
            </a:r>
            <a:r>
              <a:rPr kumimoji="1" lang="en-US" altLang="ja-JP" sz="2800" dirty="0" smtClean="0">
                <a:solidFill>
                  <a:srgbClr val="0000CC"/>
                </a:solidFill>
              </a:rPr>
              <a:t>W</a:t>
            </a:r>
            <a:r>
              <a:rPr kumimoji="1" lang="en-US" altLang="ja-JP" sz="2800" baseline="-25000" dirty="0" smtClean="0">
                <a:solidFill>
                  <a:srgbClr val="0000CC"/>
                </a:solidFill>
              </a:rPr>
              <a:t>H</a:t>
            </a:r>
            <a:r>
              <a:rPr kumimoji="1" lang="en-US" altLang="ja-JP" sz="2800" dirty="0" smtClean="0">
                <a:solidFill>
                  <a:srgbClr val="0000CC"/>
                </a:solidFill>
              </a:rPr>
              <a:t>W</a:t>
            </a:r>
            <a:r>
              <a:rPr kumimoji="1" lang="en-US" altLang="ja-JP" sz="2800" baseline="-25000" dirty="0" smtClean="0">
                <a:solidFill>
                  <a:srgbClr val="0000CC"/>
                </a:solidFill>
              </a:rPr>
              <a:t>H</a:t>
            </a:r>
            <a:r>
              <a:rPr lang="en-US" altLang="ja-JP" sz="2800" dirty="0" smtClean="0">
                <a:solidFill>
                  <a:srgbClr val="0000CC"/>
                </a:solidFill>
              </a:rPr>
              <a:t>&amp;</a:t>
            </a:r>
            <a:r>
              <a:rPr kumimoji="1" lang="en-US" altLang="ja-JP" sz="2800" dirty="0" smtClean="0">
                <a:solidFill>
                  <a:srgbClr val="0000CC"/>
                </a:solidFill>
              </a:rPr>
              <a:t>Z</a:t>
            </a:r>
            <a:r>
              <a:rPr kumimoji="1" lang="en-US" altLang="ja-JP" sz="2800" baseline="-25000" dirty="0" smtClean="0">
                <a:solidFill>
                  <a:srgbClr val="0000CC"/>
                </a:solidFill>
              </a:rPr>
              <a:t>H</a:t>
            </a:r>
            <a:r>
              <a:rPr kumimoji="1" lang="en-US" altLang="ja-JP" sz="2800" dirty="0" smtClean="0">
                <a:solidFill>
                  <a:srgbClr val="0000CC"/>
                </a:solidFill>
              </a:rPr>
              <a:t>Z</a:t>
            </a:r>
            <a:r>
              <a:rPr kumimoji="1" lang="en-US" altLang="ja-JP" sz="2800" baseline="-25000" dirty="0" smtClean="0">
                <a:solidFill>
                  <a:srgbClr val="0000CC"/>
                </a:solidFill>
              </a:rPr>
              <a:t>H  </a:t>
            </a:r>
            <a:r>
              <a:rPr lang="en-US" altLang="ja-JP" sz="2800" baseline="-25000" dirty="0" smtClean="0">
                <a:solidFill>
                  <a:srgbClr val="0000CC"/>
                </a:solidFill>
              </a:rPr>
              <a:t>,  </a:t>
            </a:r>
            <a:r>
              <a:rPr kumimoji="1" lang="ja-JP" altLang="en-US" sz="2800" dirty="0" smtClean="0">
                <a:solidFill>
                  <a:srgbClr val="0000CC"/>
                </a:solidFill>
              </a:rPr>
              <a:t>両過程に出てくるので同時フィットを行った。</a:t>
            </a:r>
            <a:endParaRPr kumimoji="1" lang="en-US" altLang="ja-JP" sz="2800" dirty="0" smtClean="0">
              <a:solidFill>
                <a:srgbClr val="0000CC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altLang="ja-JP" sz="2800" dirty="0" smtClean="0">
                <a:solidFill>
                  <a:srgbClr val="FF0000"/>
                </a:solidFill>
              </a:rPr>
              <a:t>2</a:t>
            </a:r>
            <a:r>
              <a:rPr lang="ja-JP" altLang="en-US" sz="2800" dirty="0" err="1" smtClean="0">
                <a:solidFill>
                  <a:srgbClr val="FF0000"/>
                </a:solidFill>
              </a:rPr>
              <a:t>つの</a:t>
            </a:r>
            <a:r>
              <a:rPr lang="ja-JP" altLang="en-US" sz="2800" dirty="0" smtClean="0">
                <a:solidFill>
                  <a:srgbClr val="FF0000"/>
                </a:solidFill>
              </a:rPr>
              <a:t>解のうち正しい解に１つ絞ることができた。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kumimoji="1" lang="en-US" altLang="ja-JP" sz="2800" dirty="0" smtClean="0">
                <a:solidFill>
                  <a:srgbClr val="FF0000"/>
                </a:solidFill>
              </a:rPr>
              <a:t>A</a:t>
            </a:r>
            <a:r>
              <a:rPr kumimoji="1" lang="en-US" altLang="ja-JP" sz="2800" baseline="-25000" dirty="0" smtClean="0">
                <a:solidFill>
                  <a:srgbClr val="FF0000"/>
                </a:solidFill>
              </a:rPr>
              <a:t>H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  Z</a:t>
            </a:r>
            <a:r>
              <a:rPr kumimoji="1" lang="en-US" altLang="ja-JP" sz="2800" baseline="-25000" dirty="0" smtClean="0">
                <a:solidFill>
                  <a:srgbClr val="FF0000"/>
                </a:solidFill>
              </a:rPr>
              <a:t>H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W</a:t>
            </a:r>
            <a:r>
              <a:rPr lang="en-US" altLang="ja-JP" sz="2800" baseline="-25000" dirty="0">
                <a:solidFill>
                  <a:srgbClr val="FF0000"/>
                </a:solidFill>
              </a:rPr>
              <a:t>H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において全て</a:t>
            </a:r>
            <a:r>
              <a:rPr lang="ja-JP" altLang="en-US" sz="2800" dirty="0" smtClean="0">
                <a:solidFill>
                  <a:srgbClr val="FF0000"/>
                </a:solidFill>
              </a:rPr>
              <a:t>質量分解能が向上した。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828800" y="3105090"/>
            <a:ext cx="1011815" cy="40011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実施前</a:t>
            </a:r>
            <a:r>
              <a:rPr kumimoji="1" lang="en-US" altLang="ja-JP" sz="2000" dirty="0" smtClean="0"/>
              <a:t> </a:t>
            </a:r>
            <a:endParaRPr kumimoji="1" lang="ja-JP" altLang="en-US" sz="2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56412" y="3066646"/>
            <a:ext cx="954107" cy="40011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実施後</a:t>
            </a:r>
            <a:endParaRPr kumimoji="1" lang="ja-JP" altLang="en-US" sz="2000" dirty="0"/>
          </a:p>
        </p:txBody>
      </p:sp>
      <p:pic>
        <p:nvPicPr>
          <p:cNvPr id="27" name="図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29428"/>
            <a:ext cx="2682801" cy="253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テキスト ボックス 28"/>
          <p:cNvSpPr txBox="1"/>
          <p:nvPr/>
        </p:nvSpPr>
        <p:spPr>
          <a:xfrm>
            <a:off x="1935196" y="3547516"/>
            <a:ext cx="88334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Z</a:t>
            </a:r>
            <a:r>
              <a:rPr kumimoji="1" lang="en-US" altLang="ja-JP" sz="2800" baseline="-25000" dirty="0" smtClean="0"/>
              <a:t>H</a:t>
            </a:r>
            <a:r>
              <a:rPr kumimoji="1" lang="en-US" altLang="ja-JP" sz="2800" dirty="0" smtClean="0"/>
              <a:t>Z</a:t>
            </a:r>
            <a:r>
              <a:rPr kumimoji="1" lang="en-US" altLang="ja-JP" sz="2800" baseline="-25000" dirty="0" smtClean="0"/>
              <a:t>H</a:t>
            </a:r>
            <a:endParaRPr kumimoji="1" lang="ja-JP" altLang="en-US" sz="2800" baseline="-25000" dirty="0"/>
          </a:p>
        </p:txBody>
      </p:sp>
      <p:sp>
        <p:nvSpPr>
          <p:cNvPr id="34" name="右矢印​​ 33"/>
          <p:cNvSpPr/>
          <p:nvPr/>
        </p:nvSpPr>
        <p:spPr>
          <a:xfrm>
            <a:off x="4316061" y="4703817"/>
            <a:ext cx="747109" cy="784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714769" y="5802367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altLang="ja-JP" smtClean="0"/>
              <a:pPr/>
              <a:t>18</a:t>
            </a:fld>
            <a:endParaRPr kumimoji="1" lang="ja-JP" altLang="en-US"/>
          </a:p>
        </p:txBody>
      </p:sp>
      <p:pic>
        <p:nvPicPr>
          <p:cNvPr id="21" name="図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5730" y="3810064"/>
            <a:ext cx="2667000" cy="2513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6553582" y="3505200"/>
            <a:ext cx="81945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Z</a:t>
            </a:r>
            <a:r>
              <a:rPr kumimoji="1" lang="en-US" altLang="ja-JP" sz="2800" baseline="-25000" dirty="0" smtClean="0"/>
              <a:t>H</a:t>
            </a:r>
            <a:r>
              <a:rPr kumimoji="1" lang="en-US" altLang="ja-JP" sz="2800" dirty="0" smtClean="0"/>
              <a:t>Z</a:t>
            </a:r>
            <a:r>
              <a:rPr kumimoji="1" lang="en-US" altLang="ja-JP" sz="2800" baseline="-25000" dirty="0" smtClean="0"/>
              <a:t>H</a:t>
            </a:r>
            <a:endParaRPr kumimoji="1" lang="ja-JP" altLang="en-US" sz="2800" baseline="-25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73037" y="6183868"/>
            <a:ext cx="160011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</a:t>
            </a:r>
            <a:r>
              <a:rPr lang="en-US" altLang="ja-JP" baseline="-25000" dirty="0" smtClean="0"/>
              <a:t>H</a:t>
            </a:r>
            <a:r>
              <a:rPr lang="en-US" altLang="ja-JP" dirty="0" smtClean="0"/>
              <a:t> </a:t>
            </a:r>
            <a:r>
              <a:rPr lang="ja-JP" altLang="en-US" dirty="0" smtClean="0"/>
              <a:t>質量（</a:t>
            </a:r>
            <a:r>
              <a:rPr lang="en-US" altLang="ja-JP" dirty="0" err="1" smtClean="0"/>
              <a:t>GeV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67000" y="6154056"/>
            <a:ext cx="160011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</a:t>
            </a:r>
            <a:r>
              <a:rPr lang="en-US" altLang="ja-JP" baseline="-25000" dirty="0" smtClean="0"/>
              <a:t>H</a:t>
            </a:r>
            <a:r>
              <a:rPr lang="en-US" altLang="ja-JP" dirty="0" smtClean="0"/>
              <a:t> </a:t>
            </a:r>
            <a:r>
              <a:rPr lang="ja-JP" altLang="en-US" dirty="0" smtClean="0"/>
              <a:t>質量（</a:t>
            </a:r>
            <a:r>
              <a:rPr lang="en-US" altLang="ja-JP" dirty="0" err="1" smtClean="0"/>
              <a:t>GeV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2000" y="4070736"/>
            <a:ext cx="461665" cy="1493358"/>
          </a:xfrm>
          <a:prstGeom prst="rect">
            <a:avLst/>
          </a:prstGeom>
          <a:solidFill>
            <a:schemeClr val="bg1"/>
          </a:solidFill>
        </p:spPr>
        <p:txBody>
          <a:bodyPr vert="eaVert" wrap="none" rtlCol="0">
            <a:spAutoFit/>
          </a:bodyPr>
          <a:lstStyle/>
          <a:p>
            <a:r>
              <a:rPr kumimoji="1" lang="en-US" altLang="ja-JP" dirty="0" smtClean="0"/>
              <a:t>Z</a:t>
            </a:r>
            <a:r>
              <a:rPr kumimoji="1" lang="en-US" altLang="ja-JP" baseline="-25000" dirty="0" smtClean="0"/>
              <a:t>H</a:t>
            </a:r>
            <a:r>
              <a:rPr kumimoji="1" lang="ja-JP" altLang="en-US" dirty="0" smtClean="0"/>
              <a:t>質量（ＧｅＶ）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34000" y="4038600"/>
            <a:ext cx="461665" cy="1493358"/>
          </a:xfrm>
          <a:prstGeom prst="rect">
            <a:avLst/>
          </a:prstGeom>
          <a:solidFill>
            <a:schemeClr val="bg1"/>
          </a:solidFill>
        </p:spPr>
        <p:txBody>
          <a:bodyPr vert="eaVert" wrap="none" rtlCol="0">
            <a:spAutoFit/>
          </a:bodyPr>
          <a:lstStyle/>
          <a:p>
            <a:r>
              <a:rPr kumimoji="1" lang="en-US" altLang="ja-JP" dirty="0" smtClean="0"/>
              <a:t>Z</a:t>
            </a:r>
            <a:r>
              <a:rPr kumimoji="1" lang="en-US" altLang="ja-JP" baseline="-25000" dirty="0" smtClean="0"/>
              <a:t>H</a:t>
            </a:r>
            <a:r>
              <a:rPr kumimoji="1" lang="ja-JP" altLang="en-US" dirty="0" smtClean="0"/>
              <a:t>質量（ＧｅＶ）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2297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ja-JP" altLang="en-US" dirty="0" smtClean="0"/>
              <a:t>同時フィットの結果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全て</a:t>
            </a:r>
            <a:r>
              <a:rPr lang="ja-JP" altLang="en-US" dirty="0" smtClean="0"/>
              <a:t>の重いゲージボソン</a:t>
            </a:r>
            <a:r>
              <a:rPr kumimoji="1" lang="en-US" altLang="ja-JP" dirty="0" smtClean="0"/>
              <a:t>(Z</a:t>
            </a:r>
            <a:r>
              <a:rPr kumimoji="1" lang="en-US" altLang="ja-JP" baseline="-25000" dirty="0" smtClean="0"/>
              <a:t>H</a:t>
            </a:r>
            <a:r>
              <a:rPr kumimoji="1" lang="en-US" altLang="ja-JP" dirty="0" smtClean="0"/>
              <a:t> A</a:t>
            </a:r>
            <a:r>
              <a:rPr kumimoji="1" lang="en-US" altLang="ja-JP" baseline="-25000" dirty="0" smtClean="0"/>
              <a:t>H</a:t>
            </a:r>
            <a:r>
              <a:rPr kumimoji="1" lang="en-US" altLang="ja-JP" dirty="0" smtClean="0"/>
              <a:t> W</a:t>
            </a:r>
            <a:r>
              <a:rPr kumimoji="1" lang="en-US" altLang="ja-JP" baseline="-25000" dirty="0" smtClean="0"/>
              <a:t>H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の質量分解能は同時フィットを通して改善された。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19</a:t>
            </a:fld>
            <a:endParaRPr kumimoji="1" lang="ja-JP" altLang="en-US"/>
          </a:p>
        </p:txBody>
      </p:sp>
      <p:pic>
        <p:nvPicPr>
          <p:cNvPr id="2" name="図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444585" y="5000352"/>
            <a:ext cx="2777613" cy="2091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図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372011" y="2601921"/>
            <a:ext cx="2701747" cy="20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5533558"/>
              </p:ext>
            </p:extLst>
          </p:nvPr>
        </p:nvGraphicFramePr>
        <p:xfrm>
          <a:off x="76200" y="3886200"/>
          <a:ext cx="8991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320"/>
                <a:gridCol w="1798320"/>
                <a:gridCol w="1798320"/>
                <a:gridCol w="1798320"/>
                <a:gridCol w="1798320"/>
              </a:tblGrid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dirty="0" smtClean="0"/>
                        <a:t>質量分解能</a:t>
                      </a:r>
                      <a:endParaRPr lang="en-US" altLang="ja-JP" sz="1800" b="1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r>
                        <a:rPr kumimoji="1" lang="en-US" altLang="ja-JP" baseline="-25000" dirty="0" smtClean="0"/>
                        <a:t>H </a:t>
                      </a:r>
                      <a:r>
                        <a:rPr kumimoji="1" lang="en-US" altLang="ja-JP" dirty="0" smtClean="0"/>
                        <a:t> (</a:t>
                      </a:r>
                      <a:r>
                        <a:rPr kumimoji="1" lang="ja-JP" altLang="en-US" dirty="0" smtClean="0"/>
                        <a:t>前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r>
                        <a:rPr kumimoji="1" lang="en-US" altLang="ja-JP" baseline="-25000" dirty="0" smtClean="0"/>
                        <a:t>H</a:t>
                      </a:r>
                      <a:r>
                        <a:rPr kumimoji="1" lang="en-US" altLang="ja-JP" dirty="0" smtClean="0"/>
                        <a:t> (</a:t>
                      </a:r>
                      <a:r>
                        <a:rPr kumimoji="1" lang="ja-JP" altLang="en-US" dirty="0" smtClean="0"/>
                        <a:t>後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</a:t>
                      </a:r>
                      <a:r>
                        <a:rPr kumimoji="1" lang="en-US" altLang="ja-JP" baseline="-25000" dirty="0" smtClean="0"/>
                        <a:t>H</a:t>
                      </a:r>
                      <a:r>
                        <a:rPr kumimoji="1" lang="en-US" altLang="ja-JP" dirty="0" smtClean="0"/>
                        <a:t>/Z</a:t>
                      </a:r>
                      <a:r>
                        <a:rPr kumimoji="1" lang="en-US" altLang="ja-JP" baseline="-25000" dirty="0" smtClean="0"/>
                        <a:t>H</a:t>
                      </a:r>
                      <a:r>
                        <a:rPr kumimoji="1" lang="en-US" altLang="ja-JP" dirty="0" smtClean="0"/>
                        <a:t>  (</a:t>
                      </a:r>
                      <a:r>
                        <a:rPr kumimoji="1" lang="ja-JP" altLang="en-US" dirty="0" smtClean="0"/>
                        <a:t>前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</a:t>
                      </a:r>
                      <a:r>
                        <a:rPr kumimoji="1" lang="en-US" altLang="ja-JP" baseline="-25000" dirty="0" smtClean="0"/>
                        <a:t>H</a:t>
                      </a:r>
                      <a:r>
                        <a:rPr kumimoji="1" lang="en-US" altLang="ja-JP" dirty="0" smtClean="0"/>
                        <a:t>/Z</a:t>
                      </a:r>
                      <a:r>
                        <a:rPr kumimoji="1" lang="en-US" altLang="ja-JP" baseline="-25000" dirty="0" smtClean="0"/>
                        <a:t>H</a:t>
                      </a:r>
                      <a:r>
                        <a:rPr kumimoji="1" lang="en-US" altLang="ja-JP" dirty="0" smtClean="0"/>
                        <a:t> (</a:t>
                      </a:r>
                      <a:r>
                        <a:rPr kumimoji="1" lang="ja-JP" altLang="en-US" dirty="0" smtClean="0"/>
                        <a:t>後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b="1" dirty="0" smtClean="0"/>
                        <a:t>W</a:t>
                      </a:r>
                      <a:r>
                        <a:rPr lang="en-US" altLang="ja-JP" sz="1800" b="1" baseline="-25000" dirty="0" smtClean="0"/>
                        <a:t>H</a:t>
                      </a:r>
                      <a:r>
                        <a:rPr lang="en-US" altLang="ja-JP" sz="1800" b="1" dirty="0" smtClean="0"/>
                        <a:t>W</a:t>
                      </a:r>
                      <a:r>
                        <a:rPr lang="en-US" altLang="ja-JP" sz="1800" b="1" baseline="-25000" dirty="0" smtClean="0"/>
                        <a:t>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 smtClean="0"/>
                        <a:t>1.4%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 smtClean="0"/>
                        <a:t>1.3%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 smtClean="0"/>
                        <a:t>0.23%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 smtClean="0"/>
                        <a:t>0.20%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b="1" dirty="0" smtClean="0"/>
                        <a:t>Z</a:t>
                      </a:r>
                      <a:r>
                        <a:rPr lang="en-US" altLang="ja-JP" sz="1800" b="1" baseline="-25000" dirty="0" smtClean="0"/>
                        <a:t>H</a:t>
                      </a:r>
                      <a:r>
                        <a:rPr lang="en-US" altLang="ja-JP" sz="1800" b="1" dirty="0" smtClean="0"/>
                        <a:t>Z</a:t>
                      </a:r>
                      <a:r>
                        <a:rPr lang="en-US" altLang="ja-JP" sz="1800" b="1" baseline="-25000" dirty="0" smtClean="0"/>
                        <a:t>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 smtClean="0"/>
                        <a:t>4.2%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 smtClean="0"/>
                        <a:t>1.3%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 smtClean="0"/>
                        <a:t>1.3%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="1" dirty="0" smtClean="0"/>
                        <a:t>0.56%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直線矢印​​コネクタ 10"/>
          <p:cNvCxnSpPr/>
          <p:nvPr/>
        </p:nvCxnSpPr>
        <p:spPr>
          <a:xfrm>
            <a:off x="3349899" y="4686948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​​コネクタ 13"/>
          <p:cNvCxnSpPr/>
          <p:nvPr/>
        </p:nvCxnSpPr>
        <p:spPr>
          <a:xfrm>
            <a:off x="3362187" y="5038452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​​コネクタ 14"/>
          <p:cNvCxnSpPr/>
          <p:nvPr/>
        </p:nvCxnSpPr>
        <p:spPr>
          <a:xfrm>
            <a:off x="6973083" y="5053200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​​コネクタ 15"/>
          <p:cNvCxnSpPr/>
          <p:nvPr/>
        </p:nvCxnSpPr>
        <p:spPr>
          <a:xfrm>
            <a:off x="6960795" y="4721364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-5486400" y="3840185"/>
            <a:ext cx="50408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A</a:t>
            </a:r>
            <a:r>
              <a:rPr lang="en-US" altLang="ja-JP" sz="2000" baseline="-25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H</a:t>
            </a:r>
            <a:r>
              <a:rPr lang="en-US" altLang="ja-JP" sz="2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mass</a:t>
            </a:r>
            <a:r>
              <a:rPr lang="en-US" altLang="ja-JP" sz="2000" dirty="0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=81.56±1.06 </a:t>
            </a:r>
            <a:r>
              <a:rPr lang="en-US" altLang="ja-JP" sz="2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GeV</a:t>
            </a:r>
            <a:endParaRPr lang="en-US" altLang="ja-JP" sz="2000" dirty="0" smtClean="0">
              <a:solidFill>
                <a:srgbClr val="FF0000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Z</a:t>
            </a:r>
            <a:r>
              <a:rPr lang="en-US" altLang="ja-JP" sz="2000" baseline="-25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H</a:t>
            </a:r>
            <a:r>
              <a:rPr lang="en-US" altLang="ja-JP" sz="2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mass</a:t>
            </a:r>
            <a:r>
              <a:rPr lang="en-US" altLang="ja-JP" sz="2000" dirty="0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=368.2±2.4  </a:t>
            </a:r>
            <a:r>
              <a:rPr lang="en-US" altLang="ja-JP" sz="2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GeV</a:t>
            </a:r>
            <a:endParaRPr lang="en-US" altLang="ja-JP" sz="2000" dirty="0" smtClean="0">
              <a:solidFill>
                <a:srgbClr val="FF0000"/>
              </a:solidFill>
              <a:latin typeface="Verdana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W</a:t>
            </a:r>
            <a:r>
              <a:rPr lang="en-US" altLang="ja-JP" sz="2000" baseline="-25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H</a:t>
            </a:r>
            <a:r>
              <a:rPr lang="en-US" altLang="ja-JP" sz="2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mass</a:t>
            </a:r>
            <a:r>
              <a:rPr lang="en-US" altLang="ja-JP" sz="2000" dirty="0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=368.1±0.7  </a:t>
            </a:r>
            <a:r>
              <a:rPr lang="en-US" altLang="ja-JP" sz="2000" dirty="0" err="1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GeV</a:t>
            </a:r>
            <a:endParaRPr lang="en-US" altLang="ja-JP" sz="2000" dirty="0" smtClean="0">
              <a:solidFill>
                <a:srgbClr val="FF0000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000" dirty="0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True </a:t>
            </a:r>
            <a:r>
              <a:rPr lang="en-US" altLang="ja-JP" sz="2000" dirty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A</a:t>
            </a:r>
            <a:r>
              <a:rPr lang="en-US" altLang="ja-JP" sz="2000" baseline="-25000" dirty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H</a:t>
            </a:r>
            <a:r>
              <a:rPr lang="en-US" altLang="ja-JP" sz="2000" dirty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 :81.9  Z</a:t>
            </a:r>
            <a:r>
              <a:rPr lang="en-US" altLang="ja-JP" sz="2000" baseline="-25000" dirty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H</a:t>
            </a:r>
            <a:r>
              <a:rPr lang="en-US" altLang="ja-JP" sz="2000" dirty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 :</a:t>
            </a:r>
            <a:r>
              <a:rPr lang="en-US" altLang="ja-JP" sz="2000" dirty="0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369 W</a:t>
            </a:r>
            <a:r>
              <a:rPr lang="en-US" altLang="ja-JP" sz="2000" baseline="-25000" dirty="0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H</a:t>
            </a:r>
            <a:r>
              <a:rPr lang="en-US" altLang="ja-JP" sz="2000" dirty="0" smtClean="0">
                <a:solidFill>
                  <a:srgbClr val="FF0000"/>
                </a:solidFill>
                <a:latin typeface="Verdana" pitchFamily="34" charset="0"/>
                <a:ea typeface="ＭＳ Ｐゴシック" pitchFamily="50" charset="-128"/>
                <a:cs typeface="ＭＳ Ｐゴシック" pitchFamily="50" charset="-128"/>
              </a:rPr>
              <a:t>:368</a:t>
            </a:r>
            <a:endParaRPr lang="en-US" altLang="ja-JP" sz="2000" dirty="0">
              <a:solidFill>
                <a:srgbClr val="FF0000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499970" y="2464701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A</a:t>
            </a:r>
            <a:r>
              <a:rPr kumimoji="1" lang="en-US" altLang="ja-JP" baseline="-25000" dirty="0" err="1" smtClean="0"/>
              <a:t>H</a:t>
            </a:r>
            <a:r>
              <a:rPr kumimoji="1" lang="en-US" altLang="ja-JP" dirty="0" err="1" smtClean="0"/>
              <a:t>mass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4648200" y="-184666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Z</a:t>
            </a:r>
            <a:r>
              <a:rPr kumimoji="1" lang="en-US" altLang="ja-JP" baseline="-25000" dirty="0" err="1" smtClean="0"/>
              <a:t>H</a:t>
            </a:r>
            <a:r>
              <a:rPr kumimoji="1" lang="en-US" altLang="ja-JP" dirty="0" err="1" smtClean="0"/>
              <a:t>mass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7086600" y="6953250"/>
            <a:ext cx="7962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Performed the following process 5000 times: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kumimoji="1" lang="en-US" altLang="ja-JP" sz="2400" dirty="0" smtClean="0">
                <a:solidFill>
                  <a:srgbClr val="0000CC"/>
                </a:solidFill>
              </a:rPr>
              <a:t>fluctuate the  </a:t>
            </a:r>
            <a:r>
              <a:rPr lang="en-US" altLang="ja-JP" sz="2400" dirty="0" smtClean="0">
                <a:solidFill>
                  <a:srgbClr val="0000CC"/>
                </a:solidFill>
              </a:rPr>
              <a:t>n</a:t>
            </a:r>
            <a:r>
              <a:rPr kumimoji="1" lang="en-US" altLang="ja-JP" sz="2400" dirty="0" smtClean="0">
                <a:solidFill>
                  <a:srgbClr val="0000CC"/>
                </a:solidFill>
              </a:rPr>
              <a:t>ormalization by a Gaussian with  standard deviation the magnitude of statistical error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altLang="ja-JP" sz="2400" dirty="0" smtClean="0">
                <a:solidFill>
                  <a:srgbClr val="0000CC"/>
                </a:solidFill>
              </a:rPr>
              <a:t>fit and find mass</a:t>
            </a:r>
          </a:p>
        </p:txBody>
      </p:sp>
      <p:pic>
        <p:nvPicPr>
          <p:cNvPr id="20" name="図 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715000" y="98305"/>
            <a:ext cx="2914133" cy="219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819400" y="3378520"/>
            <a:ext cx="2715808" cy="461665"/>
          </a:xfrm>
          <a:prstGeom prst="rect">
            <a:avLst/>
          </a:prstGeom>
          <a:noFill/>
          <a:ln>
            <a:solidFill>
              <a:srgbClr val="0F37CD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質量分解能の変化</a:t>
            </a:r>
            <a:r>
              <a:rPr kumimoji="1" lang="en-US" altLang="ja-JP" sz="2400" dirty="0" smtClean="0"/>
              <a:t> 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72944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</a:t>
            </a:fld>
            <a:endParaRPr kumimoji="1" lang="ja-JP" altLang="en-US"/>
          </a:p>
        </p:txBody>
      </p:sp>
      <p:pic>
        <p:nvPicPr>
          <p:cNvPr id="4" name="図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82" y="1143000"/>
            <a:ext cx="4953000" cy="287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図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14" y="4038600"/>
            <a:ext cx="56388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457200" y="381000"/>
            <a:ext cx="8229600" cy="838200"/>
          </a:xfrm>
          <a:prstGeom prst="rect">
            <a:avLst/>
          </a:prstGeom>
          <a:solidFill>
            <a:srgbClr val="FFFF66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lang="ja-JP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標準</a:t>
            </a:r>
            <a:r>
              <a:rPr lang="ja-JP" altLang="en-US" dirty="0"/>
              <a:t>模型</a:t>
            </a:r>
          </a:p>
        </p:txBody>
      </p:sp>
      <p:sp>
        <p:nvSpPr>
          <p:cNvPr id="7" name="スライド番号プレースホルダー 1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umimoji="1" lang="ja-JP"/>
            </a:defPPr>
            <a:lvl1pPr marL="0" algn="r" defTabSz="914400" rtl="0" eaLnBrk="1" latinLnBrk="0" hangingPunct="1">
              <a:defRPr kumimoji="1" lang="ja-JP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lang="ja-JP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lang="ja-JP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lang="ja-JP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lang="ja-JP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lang="ja-JP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lang="ja-JP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lang="ja-JP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lang="ja-JP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altLang="ja-JP" smtClean="0"/>
              <a:pPr/>
              <a:t>2</a:t>
            </a:fld>
            <a:endParaRPr lang="en-US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334000" y="1524000"/>
            <a:ext cx="3491345" cy="2031325"/>
          </a:xfrm>
          <a:prstGeom prst="rect">
            <a:avLst/>
          </a:prstGeom>
          <a:ln>
            <a:solidFill>
              <a:srgbClr val="0F37CD"/>
            </a:solidFill>
          </a:ln>
        </p:spPr>
        <p:txBody>
          <a:bodyPr wrap="square">
            <a:spAutoFit/>
          </a:bodyPr>
          <a:lstStyle/>
          <a:p>
            <a:r>
              <a:rPr lang="ja-JP" altLang="en-US" b="1" u="sng" dirty="0" smtClean="0">
                <a:solidFill>
                  <a:srgbClr val="0F37CD"/>
                </a:solidFill>
              </a:rPr>
              <a:t>標準模型の不完全性</a:t>
            </a:r>
            <a:endParaRPr lang="en-US" altLang="ja-JP" b="1" u="sng" dirty="0" smtClean="0">
              <a:solidFill>
                <a:srgbClr val="0F37CD"/>
              </a:solidFill>
            </a:endParaRPr>
          </a:p>
          <a:p>
            <a:r>
              <a:rPr lang="ja-JP" altLang="en-US" b="1" dirty="0" smtClean="0"/>
              <a:t>ダークマターの予言</a:t>
            </a:r>
            <a:endParaRPr lang="en-US" altLang="ja-JP" b="1" dirty="0" smtClean="0"/>
          </a:p>
          <a:p>
            <a:r>
              <a:rPr lang="ja-JP" altLang="en-US" b="1" dirty="0" smtClean="0"/>
              <a:t>粒子の質量の予言</a:t>
            </a:r>
            <a:endParaRPr lang="en-US" altLang="ja-JP" b="1" dirty="0" smtClean="0"/>
          </a:p>
          <a:p>
            <a:r>
              <a:rPr lang="ja-JP" altLang="en-US" b="1" dirty="0" smtClean="0"/>
              <a:t>階層性問題（不自然さ）</a:t>
            </a:r>
            <a:endParaRPr lang="en-US" altLang="ja-JP" b="1" dirty="0" smtClean="0"/>
          </a:p>
          <a:p>
            <a:r>
              <a:rPr lang="en-US" altLang="ja-JP" b="1" dirty="0" smtClean="0"/>
              <a:t>Etc….</a:t>
            </a:r>
          </a:p>
          <a:p>
            <a:endParaRPr lang="en-US" altLang="ja-JP" b="1" dirty="0"/>
          </a:p>
          <a:p>
            <a:r>
              <a:rPr lang="en-US" altLang="ja-JP" b="1" dirty="0" smtClean="0"/>
              <a:t>-&gt;</a:t>
            </a:r>
            <a:r>
              <a:rPr lang="ja-JP" altLang="en-US" b="1" dirty="0" smtClean="0"/>
              <a:t>新しい理論模型が必要</a:t>
            </a:r>
            <a:endParaRPr lang="en-US" altLang="ja-JP" b="1" dirty="0"/>
          </a:p>
        </p:txBody>
      </p:sp>
      <p:pic>
        <p:nvPicPr>
          <p:cNvPr id="9" name="図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594" y="4939651"/>
            <a:ext cx="2890406" cy="1994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5409405" y="4267200"/>
            <a:ext cx="2895600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u="sng" dirty="0" smtClean="0">
                <a:solidFill>
                  <a:srgbClr val="FF0000"/>
                </a:solidFill>
              </a:rPr>
              <a:t>新しい物理</a:t>
            </a:r>
            <a:endParaRPr kumimoji="1" lang="en-US" altLang="ja-JP" b="1" u="sng" dirty="0" smtClean="0">
              <a:solidFill>
                <a:srgbClr val="FF0000"/>
              </a:solidFill>
            </a:endParaRPr>
          </a:p>
          <a:p>
            <a:r>
              <a:rPr lang="ja-JP" altLang="en-US" b="1" dirty="0" smtClean="0"/>
              <a:t>超対称性模型</a:t>
            </a:r>
            <a:r>
              <a:rPr lang="en-US" altLang="ja-JP" b="1" dirty="0" smtClean="0"/>
              <a:t>(SUSY)</a:t>
            </a:r>
          </a:p>
          <a:p>
            <a:r>
              <a:rPr kumimoji="1" lang="ja-JP" altLang="en-US" b="1" dirty="0" smtClean="0"/>
              <a:t>余剰次元模型</a:t>
            </a:r>
            <a:endParaRPr kumimoji="1" lang="en-US" altLang="ja-JP" b="1" dirty="0" smtClean="0"/>
          </a:p>
          <a:p>
            <a:r>
              <a:rPr lang="ja-JP" altLang="en-US" b="1" dirty="0" smtClean="0"/>
              <a:t>リトルヒッグス模型</a:t>
            </a:r>
            <a:endParaRPr lang="en-US" altLang="ja-JP" b="1" dirty="0" smtClean="0"/>
          </a:p>
          <a:p>
            <a:r>
              <a:rPr lang="en-US" altLang="ja-JP" b="1" dirty="0"/>
              <a:t>e</a:t>
            </a:r>
            <a:r>
              <a:rPr lang="en-US" altLang="ja-JP" b="1" dirty="0" smtClean="0"/>
              <a:t>tc..</a:t>
            </a:r>
          </a:p>
        </p:txBody>
      </p:sp>
      <p:sp>
        <p:nvSpPr>
          <p:cNvPr id="11" name="下矢印​​ 10"/>
          <p:cNvSpPr/>
          <p:nvPr/>
        </p:nvSpPr>
        <p:spPr>
          <a:xfrm>
            <a:off x="6400005" y="3657600"/>
            <a:ext cx="914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77097" y="5743904"/>
            <a:ext cx="3360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ＩＬＣではヒッグス研究と</a:t>
            </a:r>
            <a:endParaRPr kumimoji="1" lang="en-US" altLang="ja-JP" b="1" dirty="0" smtClean="0">
              <a:solidFill>
                <a:srgbClr val="FF0000"/>
              </a:solidFill>
            </a:endParaRPr>
          </a:p>
          <a:p>
            <a:r>
              <a:rPr kumimoji="1" lang="ja-JP" altLang="en-US" b="1" dirty="0" smtClean="0">
                <a:solidFill>
                  <a:srgbClr val="FF0000"/>
                </a:solidFill>
              </a:rPr>
              <a:t>新物理の検証を目的としている</a:t>
            </a:r>
            <a:r>
              <a:rPr kumimoji="1" lang="ja-JP" altLang="en-US" dirty="0" smtClean="0">
                <a:solidFill>
                  <a:srgbClr val="FF0000"/>
                </a:solidFill>
              </a:rPr>
              <a:t>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566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  <a:solidFill>
            <a:srgbClr val="FFFF66"/>
          </a:solidFill>
        </p:spPr>
        <p:txBody>
          <a:bodyPr/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Little Higgs with T-Parity</a:t>
            </a:r>
            <a:r>
              <a:rPr lang="ja-JP" altLang="en-US" dirty="0" smtClean="0"/>
              <a:t>模型は小さな階層性問題の解決策として提唱された。</a:t>
            </a:r>
            <a:endParaRPr lang="en-US" altLang="ja-JP" dirty="0" smtClean="0"/>
          </a:p>
          <a:p>
            <a:r>
              <a:rPr lang="ja-JP" altLang="en-US" dirty="0" smtClean="0"/>
              <a:t>模型で重いゲージボソンが予言されるので、ＩＬＣ</a:t>
            </a:r>
            <a:r>
              <a:rPr lang="ja-JP" altLang="en-US" dirty="0"/>
              <a:t>で</a:t>
            </a:r>
            <a:r>
              <a:rPr lang="ja-JP" altLang="en-US" dirty="0" smtClean="0"/>
              <a:t>の質量分解能を求めた。</a:t>
            </a:r>
            <a:endParaRPr lang="en-US" altLang="ja-JP" dirty="0" smtClean="0"/>
          </a:p>
          <a:p>
            <a:r>
              <a:rPr lang="ja-JP" altLang="en-US" dirty="0" smtClean="0"/>
              <a:t>近く</a:t>
            </a:r>
            <a:r>
              <a:rPr lang="ja-JP" altLang="en-US" dirty="0"/>
              <a:t>隣り合う</a:t>
            </a:r>
            <a:r>
              <a:rPr lang="en-US" altLang="ja-JP" dirty="0"/>
              <a:t>2</a:t>
            </a:r>
            <a:r>
              <a:rPr lang="ja-JP" altLang="en-US" dirty="0"/>
              <a:t>解の質量解が得られた。</a:t>
            </a:r>
            <a:r>
              <a:rPr lang="en-US" altLang="ja-JP" dirty="0"/>
              <a:t> 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真空期待値は</a:t>
            </a:r>
            <a:r>
              <a:rPr lang="en-US" altLang="ja-JP" dirty="0" smtClean="0"/>
              <a:t>576.1±6.2 </a:t>
            </a:r>
            <a:r>
              <a:rPr lang="en-US" altLang="ja-JP" dirty="0" err="1" smtClean="0"/>
              <a:t>GeV</a:t>
            </a:r>
            <a:r>
              <a:rPr lang="ja-JP" altLang="en-US" dirty="0" smtClean="0"/>
              <a:t>　得られた。</a:t>
            </a:r>
            <a:r>
              <a:rPr lang="en-US" altLang="ja-JP" dirty="0" smtClean="0"/>
              <a:t> </a:t>
            </a:r>
          </a:p>
          <a:p>
            <a:r>
              <a:rPr lang="ja-JP" altLang="en-US" dirty="0" smtClean="0"/>
              <a:t>同時フィットを通して一つの解に絞ることができ、全ての重いゲージボソンの質量分解能が向上した。</a:t>
            </a:r>
            <a:endParaRPr lang="en-US" altLang="ja-JP" dirty="0" smtClean="0"/>
          </a:p>
          <a:p>
            <a:r>
              <a:rPr lang="en-US" altLang="ja-JP" dirty="0"/>
              <a:t>A</a:t>
            </a:r>
            <a:r>
              <a:rPr lang="en-US" altLang="ja-JP" baseline="-25000" dirty="0"/>
              <a:t>H</a:t>
            </a:r>
            <a:r>
              <a:rPr lang="en-US" altLang="ja-JP" dirty="0"/>
              <a:t>  Z</a:t>
            </a:r>
            <a:r>
              <a:rPr lang="en-US" altLang="ja-JP" baseline="-25000" dirty="0"/>
              <a:t>H</a:t>
            </a:r>
            <a:r>
              <a:rPr lang="en-US" altLang="ja-JP" dirty="0"/>
              <a:t> </a:t>
            </a:r>
            <a:r>
              <a:rPr lang="en-US" altLang="ja-JP" dirty="0" smtClean="0"/>
              <a:t>W</a:t>
            </a:r>
            <a:r>
              <a:rPr lang="en-US" altLang="ja-JP" baseline="-25000" dirty="0" smtClean="0"/>
              <a:t>H</a:t>
            </a:r>
            <a:r>
              <a:rPr lang="ja-JP" altLang="en-US" dirty="0" smtClean="0"/>
              <a:t>の</a:t>
            </a:r>
            <a:r>
              <a:rPr lang="ja-JP" altLang="en-US" dirty="0"/>
              <a:t>質量分解能は</a:t>
            </a:r>
            <a:r>
              <a:rPr lang="en-US" altLang="ja-JP" dirty="0"/>
              <a:t>A</a:t>
            </a:r>
            <a:r>
              <a:rPr lang="en-US" altLang="ja-JP" baseline="-25000" dirty="0"/>
              <a:t>H</a:t>
            </a:r>
            <a:r>
              <a:rPr lang="en-US" altLang="ja-JP" dirty="0"/>
              <a:t>  </a:t>
            </a:r>
            <a:r>
              <a:rPr lang="en-US" altLang="ja-JP" dirty="0" smtClean="0"/>
              <a:t>1.3% </a:t>
            </a:r>
            <a:r>
              <a:rPr lang="en-US" altLang="ja-JP" dirty="0"/>
              <a:t>Z</a:t>
            </a:r>
            <a:r>
              <a:rPr lang="en-US" altLang="ja-JP" baseline="-25000" dirty="0"/>
              <a:t>H </a:t>
            </a:r>
            <a:r>
              <a:rPr lang="en-US" altLang="ja-JP" dirty="0" smtClean="0"/>
              <a:t>0.56% W</a:t>
            </a:r>
            <a:r>
              <a:rPr lang="en-US" altLang="ja-JP" baseline="-25000" dirty="0" smtClean="0"/>
              <a:t>H </a:t>
            </a:r>
            <a:r>
              <a:rPr lang="en-US" altLang="ja-JP" dirty="0" smtClean="0"/>
              <a:t>0.20% </a:t>
            </a:r>
          </a:p>
          <a:p>
            <a:r>
              <a:rPr lang="ja-JP" altLang="en-US" dirty="0" smtClean="0"/>
              <a:t>同時フィットでの真空期待値の導出を今後行う予定。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351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小さな階層性問題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0" y="2906486"/>
            <a:ext cx="8493033" cy="990600"/>
          </a:xfrm>
        </p:spPr>
        <p:txBody>
          <a:bodyPr rtlCol="0">
            <a:normAutofit/>
          </a:bodyPr>
          <a:lstStyle/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endParaRPr lang="en-US" altLang="ja-JP" dirty="0"/>
          </a:p>
          <a:p>
            <a:pPr marL="400050" lvl="1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ja-JP" sz="2000" b="1" dirty="0" smtClean="0"/>
              <a:t>Λ</a:t>
            </a:r>
            <a:r>
              <a:rPr lang="ja-JP" altLang="en-US" sz="2000" b="1" dirty="0" smtClean="0"/>
              <a:t>　</a:t>
            </a:r>
            <a:r>
              <a:rPr lang="ja-JP" altLang="en-US" sz="2000" b="1" dirty="0"/>
              <a:t>：　</a:t>
            </a:r>
            <a:r>
              <a:rPr lang="ja-JP" altLang="en-US" sz="2000" b="1" dirty="0" smtClean="0"/>
              <a:t>理論の</a:t>
            </a:r>
            <a:r>
              <a:rPr lang="ja-JP" altLang="en-US" sz="2000" b="1" dirty="0"/>
              <a:t>適用</a:t>
            </a:r>
            <a:r>
              <a:rPr lang="ja-JP" altLang="en-US" sz="2000" b="1" dirty="0" smtClean="0"/>
              <a:t>限界のエネルギースケール</a:t>
            </a:r>
            <a:endParaRPr lang="en-US" altLang="ja-JP" sz="2000" b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altLang="ja-JP" sz="2400" b="1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381000" y="4343400"/>
            <a:ext cx="7620000" cy="2286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ja-JP" altLang="en-US" dirty="0" smtClean="0"/>
              <a:t>　</a:t>
            </a:r>
            <a:r>
              <a:rPr lang="ja-JP" altLang="en-US" u="sng" dirty="0" smtClean="0"/>
              <a:t>標準模型の　</a:t>
            </a:r>
            <a:r>
              <a:rPr lang="en-US" altLang="ja-JP" u="sng" dirty="0" smtClean="0"/>
              <a:t>Λ </a:t>
            </a:r>
            <a:r>
              <a:rPr lang="ja-JP" altLang="en-US" u="sng" dirty="0" smtClean="0"/>
              <a:t>エネルギースケールの問題</a:t>
            </a:r>
            <a:endParaRPr lang="en-US" altLang="ja-JP" u="sng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altLang="ja-JP" sz="2400" b="1" dirty="0" smtClean="0"/>
              <a:t>Fine </a:t>
            </a:r>
            <a:r>
              <a:rPr lang="en-US" altLang="ja-JP" sz="2400" b="1" dirty="0"/>
              <a:t>tuning   Λ&lt;1 </a:t>
            </a:r>
            <a:r>
              <a:rPr lang="en-US" altLang="ja-JP" sz="2400" b="1" dirty="0" err="1"/>
              <a:t>TeV</a:t>
            </a:r>
            <a:endParaRPr lang="en-US" altLang="ja-JP" sz="2400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ja-JP" altLang="en-US" sz="2400" b="1" dirty="0"/>
              <a:t>電弱精密測定の結果</a:t>
            </a:r>
            <a:r>
              <a:rPr lang="en-US" altLang="ja-JP" sz="2400" b="1" dirty="0"/>
              <a:t>   Λ&gt;10TeV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ja-JP" altLang="en-US" sz="2400" b="1" dirty="0">
                <a:solidFill>
                  <a:srgbClr val="FF0000"/>
                </a:solidFill>
              </a:rPr>
              <a:t>この２つエネルギースケールに矛盾がある！</a:t>
            </a:r>
          </a:p>
          <a:p>
            <a:pPr marL="0" indent="0">
              <a:buNone/>
            </a:pPr>
            <a:endParaRPr kumimoji="1" lang="ja-JP" altLang="en-US" sz="2400" b="1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E29038-1C17-420C-B4DB-8303577AF438}" type="slidenum">
              <a:rPr lang="en-US" altLang="ja-JP"/>
              <a:pPr>
                <a:defRPr/>
              </a:pPr>
              <a:t>3</a:t>
            </a:fld>
            <a:endParaRPr lang="en-US" altLang="ja-JP"/>
          </a:p>
        </p:txBody>
      </p:sp>
      <p:pic>
        <p:nvPicPr>
          <p:cNvPr id="410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5"/>
          <a:stretch>
            <a:fillRect/>
          </a:stretch>
        </p:blipFill>
        <p:spPr bwMode="auto">
          <a:xfrm>
            <a:off x="1233896" y="1841910"/>
            <a:ext cx="5700304" cy="825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887729" y="1383268"/>
            <a:ext cx="189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Ｈｉｇｇｓの質量は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cxnSp>
        <p:nvCxnSpPr>
          <p:cNvPr id="8" name="直線​​コネクタ 7"/>
          <p:cNvCxnSpPr/>
          <p:nvPr/>
        </p:nvCxnSpPr>
        <p:spPr>
          <a:xfrm flipV="1">
            <a:off x="1183619" y="2667000"/>
            <a:ext cx="2016781" cy="72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​​コネクタ 12"/>
          <p:cNvCxnSpPr/>
          <p:nvPr/>
        </p:nvCxnSpPr>
        <p:spPr>
          <a:xfrm>
            <a:off x="4161341" y="2710542"/>
            <a:ext cx="806355" cy="0"/>
          </a:xfrm>
          <a:prstGeom prst="line">
            <a:avLst/>
          </a:prstGeom>
          <a:ln w="28575">
            <a:solidFill>
              <a:srgbClr val="0F37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​​コネクタ 14"/>
          <p:cNvCxnSpPr/>
          <p:nvPr/>
        </p:nvCxnSpPr>
        <p:spPr>
          <a:xfrm>
            <a:off x="5805896" y="2667000"/>
            <a:ext cx="838200" cy="725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228600" y="1295400"/>
            <a:ext cx="86868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352800"/>
            <a:ext cx="2357437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232229" y="2757713"/>
            <a:ext cx="3599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ja-JP" altLang="en-US" sz="2000" b="1" dirty="0">
                <a:solidFill>
                  <a:srgbClr val="FF0000"/>
                </a:solidFill>
              </a:rPr>
              <a:t>実際に測定される</a:t>
            </a:r>
            <a:r>
              <a:rPr lang="en-US" altLang="ja-JP" sz="2000" b="1" dirty="0">
                <a:solidFill>
                  <a:srgbClr val="FF0000"/>
                </a:solidFill>
              </a:rPr>
              <a:t>Higgs </a:t>
            </a:r>
            <a:r>
              <a:rPr lang="ja-JP" altLang="en-US" sz="2000" b="1" dirty="0">
                <a:solidFill>
                  <a:srgbClr val="FF0000"/>
                </a:solidFill>
              </a:rPr>
              <a:t>の質量</a:t>
            </a:r>
            <a:r>
              <a:rPr lang="en-US" altLang="ja-JP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63500" y="2753602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ja-JP" altLang="en-US" sz="2000" b="1" dirty="0">
                <a:solidFill>
                  <a:srgbClr val="0F37CD"/>
                </a:solidFill>
              </a:rPr>
              <a:t>裸の</a:t>
            </a:r>
            <a:r>
              <a:rPr lang="ja-JP" altLang="en-US" sz="2000" b="1" dirty="0" smtClean="0">
                <a:solidFill>
                  <a:srgbClr val="0F37CD"/>
                </a:solidFill>
              </a:rPr>
              <a:t>質量</a:t>
            </a:r>
            <a:endParaRPr lang="en-US" altLang="ja-JP" sz="2000" b="1" dirty="0">
              <a:solidFill>
                <a:srgbClr val="0F37CD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16683" y="2695545"/>
            <a:ext cx="1016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ja-JP" altLang="en-US" sz="2000" b="1" dirty="0">
                <a:solidFill>
                  <a:srgbClr val="00B050"/>
                </a:solidFill>
              </a:rPr>
              <a:t>補正項</a:t>
            </a:r>
            <a:r>
              <a:rPr lang="en-US" altLang="ja-JP" sz="2000" b="1" dirty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5008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 Little Higgs with T parity</a:t>
            </a:r>
            <a:r>
              <a:rPr lang="ja-JP" altLang="en-US" dirty="0" smtClean="0"/>
              <a:t>模型</a:t>
            </a:r>
          </a:p>
        </p:txBody>
      </p:sp>
      <p:sp>
        <p:nvSpPr>
          <p:cNvPr id="512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9290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ja-JP" altLang="en-US" dirty="0" smtClean="0">
                <a:solidFill>
                  <a:srgbClr val="0F37CD"/>
                </a:solidFill>
              </a:rPr>
              <a:t>小さな階層性問題の解決策として提唱</a:t>
            </a:r>
            <a:endParaRPr lang="en-US" altLang="ja-JP" dirty="0" smtClean="0"/>
          </a:p>
          <a:p>
            <a:pPr marL="914400" lvl="1" indent="-514350">
              <a:buFont typeface="Wingdings" pitchFamily="1" charset="2"/>
              <a:buChar char="Ø"/>
            </a:pPr>
            <a:r>
              <a:rPr lang="ja-JP" altLang="en-US" dirty="0"/>
              <a:t>重いゲージボソンの質量はいずれも４００ＧｅＶ以下なので重心エネルギー</a:t>
            </a:r>
            <a:r>
              <a:rPr lang="en-US" altLang="ja-JP" dirty="0"/>
              <a:t>1TeV</a:t>
            </a:r>
            <a:r>
              <a:rPr lang="ja-JP" altLang="en-US" dirty="0"/>
              <a:t>で生成可能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914400" lvl="1" indent="-514350" eaLnBrk="1" hangingPunct="1">
              <a:buFont typeface="Wingdings" pitchFamily="1" charset="2"/>
              <a:buChar char="Ø"/>
            </a:pPr>
            <a:r>
              <a:rPr lang="en-US" altLang="ja-JP" dirty="0" smtClean="0"/>
              <a:t>A</a:t>
            </a:r>
            <a:r>
              <a:rPr lang="en-US" altLang="ja-JP" baseline="-25000" dirty="0" smtClean="0"/>
              <a:t>H</a:t>
            </a:r>
            <a:r>
              <a:rPr lang="en-US" altLang="ja-JP" dirty="0" smtClean="0"/>
              <a:t> </a:t>
            </a:r>
            <a:r>
              <a:rPr lang="ja-JP" altLang="en-US" dirty="0" smtClean="0"/>
              <a:t>はダークマター候補。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640305" y="6400800"/>
            <a:ext cx="2133600" cy="365125"/>
          </a:xfrm>
        </p:spPr>
        <p:txBody>
          <a:bodyPr/>
          <a:lstStyle/>
          <a:p>
            <a:pPr>
              <a:defRPr/>
            </a:pPr>
            <a:fld id="{4F9EC0C0-DFA4-40DE-8A4F-9FD90F4F5E77}" type="slidenum">
              <a:rPr lang="en-US" altLang="ja-JP"/>
              <a:pPr>
                <a:defRPr/>
              </a:pPr>
              <a:t>4</a:t>
            </a:fld>
            <a:endParaRPr lang="en-US" altLang="ja-JP" dirty="0"/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501390"/>
            <a:ext cx="603250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89346" y="3232666"/>
            <a:ext cx="15696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標準模型粒子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3194" y="3232666"/>
            <a:ext cx="254909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リトルヒッグス</a:t>
            </a:r>
            <a:r>
              <a:rPr lang="ja-JP" altLang="en-US" dirty="0"/>
              <a:t>パートナー</a:t>
            </a:r>
            <a:endParaRPr kumimoji="1" lang="ja-JP" altLang="en-US" dirty="0"/>
          </a:p>
        </p:txBody>
      </p:sp>
      <p:sp>
        <p:nvSpPr>
          <p:cNvPr id="5" name="円/楕円​​ 4"/>
          <p:cNvSpPr/>
          <p:nvPr/>
        </p:nvSpPr>
        <p:spPr>
          <a:xfrm>
            <a:off x="5295900" y="3502241"/>
            <a:ext cx="533400" cy="16183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76719" y="3849775"/>
            <a:ext cx="259718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/>
              <a:t>重いゲージボゾンの質量</a:t>
            </a:r>
          </a:p>
          <a:p>
            <a:r>
              <a:rPr lang="ja-JP" altLang="en-US" b="1" dirty="0" smtClean="0"/>
              <a:t>新しい</a:t>
            </a:r>
            <a:r>
              <a:rPr lang="ja-JP" altLang="en-US" b="1" dirty="0"/>
              <a:t>物理の</a:t>
            </a:r>
          </a:p>
          <a:p>
            <a:r>
              <a:rPr lang="ja-JP" altLang="en-US" b="1" dirty="0"/>
              <a:t>対称性の破れに起因</a:t>
            </a:r>
            <a:endParaRPr kumimoji="1" lang="ja-JP" altLang="en-US" b="1" dirty="0"/>
          </a:p>
        </p:txBody>
      </p:sp>
      <p:cxnSp>
        <p:nvCxnSpPr>
          <p:cNvPr id="9" name="直線​​コネクタ 8"/>
          <p:cNvCxnSpPr>
            <a:stCxn id="5" idx="0"/>
          </p:cNvCxnSpPr>
          <p:nvPr/>
        </p:nvCxnSpPr>
        <p:spPr>
          <a:xfrm>
            <a:off x="5562600" y="3502241"/>
            <a:ext cx="627767" cy="3475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​​コネクタ 10"/>
          <p:cNvCxnSpPr/>
          <p:nvPr/>
        </p:nvCxnSpPr>
        <p:spPr>
          <a:xfrm flipV="1">
            <a:off x="5562600" y="4739640"/>
            <a:ext cx="627767" cy="381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346637" y="4970780"/>
            <a:ext cx="21371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err="1" smtClean="0">
                <a:solidFill>
                  <a:srgbClr val="00B050"/>
                </a:solidFill>
              </a:rPr>
              <a:t>m</a:t>
            </a:r>
            <a:r>
              <a:rPr kumimoji="1" lang="en-US" altLang="ja-JP" sz="2400" b="1" baseline="-25000" dirty="0" err="1" smtClean="0">
                <a:solidFill>
                  <a:srgbClr val="00B050"/>
                </a:solidFill>
              </a:rPr>
              <a:t>A</a:t>
            </a:r>
            <a:r>
              <a:rPr kumimoji="1" lang="en-US" altLang="ja-JP" sz="2400" b="1" baseline="-34000" dirty="0" err="1" smtClean="0">
                <a:solidFill>
                  <a:srgbClr val="00B050"/>
                </a:solidFill>
              </a:rPr>
              <a:t>H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 = 81.9 </a:t>
            </a:r>
            <a:r>
              <a:rPr kumimoji="1" lang="en-US" altLang="ja-JP" sz="2400" b="1" dirty="0" err="1" smtClean="0">
                <a:solidFill>
                  <a:srgbClr val="00B050"/>
                </a:solidFill>
              </a:rPr>
              <a:t>GeV</a:t>
            </a:r>
            <a:endParaRPr kumimoji="1" lang="en-US" altLang="ja-JP" sz="2400" b="1" dirty="0" smtClean="0">
              <a:solidFill>
                <a:srgbClr val="00B050"/>
              </a:solidFill>
            </a:endParaRPr>
          </a:p>
          <a:p>
            <a:r>
              <a:rPr lang="en-US" altLang="ja-JP" sz="2400" b="1" dirty="0" err="1" smtClean="0">
                <a:solidFill>
                  <a:srgbClr val="00B050"/>
                </a:solidFill>
              </a:rPr>
              <a:t>m</a:t>
            </a:r>
            <a:r>
              <a:rPr lang="en-US" altLang="ja-JP" sz="2400" b="1" baseline="-25000" dirty="0" err="1" smtClean="0">
                <a:solidFill>
                  <a:srgbClr val="00B050"/>
                </a:solidFill>
              </a:rPr>
              <a:t>W</a:t>
            </a:r>
            <a:r>
              <a:rPr lang="en-US" altLang="ja-JP" sz="2400" b="1" baseline="-34000" dirty="0" err="1" smtClean="0">
                <a:solidFill>
                  <a:srgbClr val="00B050"/>
                </a:solidFill>
              </a:rPr>
              <a:t>H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 =368 </a:t>
            </a:r>
            <a:r>
              <a:rPr lang="en-US" altLang="ja-JP" sz="2400" b="1" dirty="0" err="1" smtClean="0">
                <a:solidFill>
                  <a:srgbClr val="00B050"/>
                </a:solidFill>
              </a:rPr>
              <a:t>GeV</a:t>
            </a:r>
            <a:endParaRPr lang="en-US" altLang="ja-JP" sz="2400" b="1" dirty="0" smtClean="0">
              <a:solidFill>
                <a:srgbClr val="00B050"/>
              </a:solidFill>
            </a:endParaRPr>
          </a:p>
          <a:p>
            <a:r>
              <a:rPr kumimoji="1" lang="en-US" altLang="ja-JP" sz="2400" b="1" dirty="0" err="1" smtClean="0">
                <a:solidFill>
                  <a:srgbClr val="00B050"/>
                </a:solidFill>
              </a:rPr>
              <a:t>m</a:t>
            </a:r>
            <a:r>
              <a:rPr kumimoji="1" lang="en-US" altLang="ja-JP" sz="2400" b="1" baseline="-25000" dirty="0" err="1" smtClean="0">
                <a:solidFill>
                  <a:srgbClr val="00B050"/>
                </a:solidFill>
              </a:rPr>
              <a:t>Z</a:t>
            </a:r>
            <a:r>
              <a:rPr kumimoji="1" lang="en-US" altLang="ja-JP" sz="2400" b="1" baseline="-32000" dirty="0" err="1" smtClean="0">
                <a:solidFill>
                  <a:srgbClr val="00B050"/>
                </a:solidFill>
              </a:rPr>
              <a:t>H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 = 369 </a:t>
            </a:r>
            <a:r>
              <a:rPr kumimoji="1" lang="en-US" altLang="ja-JP" sz="2400" b="1" dirty="0" err="1" smtClean="0">
                <a:solidFill>
                  <a:srgbClr val="00B050"/>
                </a:solidFill>
              </a:rPr>
              <a:t>GeV</a:t>
            </a:r>
            <a:endParaRPr kumimoji="1" lang="ja-JP" alt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974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/>
              <a:t>解析</a:t>
            </a:r>
            <a:r>
              <a:rPr lang="ja-JP" altLang="en-US" dirty="0" smtClean="0"/>
              <a:t>の動機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EC288-D097-443F-B359-67E47D441D8A}" type="slidenum">
              <a:rPr lang="en-US" altLang="ja-JP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>
          <a:xfrm>
            <a:off x="428625" y="1341438"/>
            <a:ext cx="82296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ja-JP" sz="2400" b="1" dirty="0" smtClean="0">
                <a:solidFill>
                  <a:srgbClr val="0F37CD"/>
                </a:solidFill>
              </a:rPr>
              <a:t>Little Higgs with T-parity(LHT) </a:t>
            </a:r>
            <a:r>
              <a:rPr lang="ja-JP" altLang="en-US" sz="2400" b="1" dirty="0" smtClean="0">
                <a:solidFill>
                  <a:srgbClr val="0F37CD"/>
                </a:solidFill>
              </a:rPr>
              <a:t>は新しいゲージ粒子</a:t>
            </a:r>
            <a:r>
              <a:rPr lang="en-US" altLang="ja-JP" sz="2400" b="1" dirty="0" smtClean="0">
                <a:solidFill>
                  <a:srgbClr val="0F37CD"/>
                </a:solidFill>
              </a:rPr>
              <a:t>:A</a:t>
            </a:r>
            <a:r>
              <a:rPr lang="en-US" altLang="ja-JP" sz="2400" b="1" baseline="-25000" dirty="0" smtClean="0">
                <a:solidFill>
                  <a:srgbClr val="0F37CD"/>
                </a:solidFill>
              </a:rPr>
              <a:t>H</a:t>
            </a:r>
            <a:r>
              <a:rPr lang="en-US" altLang="ja-JP" sz="2400" b="1" dirty="0" smtClean="0">
                <a:solidFill>
                  <a:srgbClr val="0F37CD"/>
                </a:solidFill>
              </a:rPr>
              <a:t>,Z</a:t>
            </a:r>
            <a:r>
              <a:rPr lang="en-US" altLang="ja-JP" sz="2400" b="1" baseline="-25000" dirty="0" smtClean="0">
                <a:solidFill>
                  <a:srgbClr val="0F37CD"/>
                </a:solidFill>
              </a:rPr>
              <a:t>H</a:t>
            </a:r>
            <a:r>
              <a:rPr lang="en-US" altLang="ja-JP" sz="2400" b="1" dirty="0" smtClean="0">
                <a:solidFill>
                  <a:srgbClr val="0F37CD"/>
                </a:solidFill>
              </a:rPr>
              <a:t>,W</a:t>
            </a:r>
            <a:r>
              <a:rPr lang="en-US" altLang="ja-JP" sz="2400" b="1" baseline="-25000" dirty="0" smtClean="0">
                <a:solidFill>
                  <a:srgbClr val="0F37CD"/>
                </a:solidFill>
              </a:rPr>
              <a:t>H</a:t>
            </a:r>
            <a:r>
              <a:rPr lang="ja-JP" altLang="en-US" sz="2400" b="1" baseline="-25000" dirty="0" smtClean="0">
                <a:solidFill>
                  <a:srgbClr val="0F37CD"/>
                </a:solidFill>
              </a:rPr>
              <a:t>　</a:t>
            </a:r>
            <a:r>
              <a:rPr lang="ja-JP" altLang="en-US" sz="2400" b="1" dirty="0" smtClean="0">
                <a:solidFill>
                  <a:srgbClr val="0F37CD"/>
                </a:solidFill>
              </a:rPr>
              <a:t>を予言する。</a:t>
            </a:r>
            <a:endParaRPr lang="en-US" altLang="ja-JP" sz="2400" b="1" baseline="-25000" dirty="0" smtClean="0">
              <a:solidFill>
                <a:srgbClr val="0F37CD"/>
              </a:solidFill>
            </a:endParaRPr>
          </a:p>
          <a:p>
            <a:pPr lvl="1">
              <a:defRPr/>
            </a:pPr>
            <a:r>
              <a:rPr lang="ja-JP" altLang="en-US" sz="2400" b="1" dirty="0"/>
              <a:t>新しいゲージ</a:t>
            </a:r>
            <a:r>
              <a:rPr lang="ja-JP" altLang="en-US" sz="2400" b="1" dirty="0" smtClean="0"/>
              <a:t>粒子の質量の測定によって</a:t>
            </a:r>
            <a:r>
              <a:rPr lang="ja-JP" altLang="en-US" sz="2400" b="1" dirty="0" smtClean="0">
                <a:latin typeface="+mj-ea"/>
                <a:ea typeface="+mj-ea"/>
              </a:rPr>
              <a:t>真空期待値</a:t>
            </a:r>
            <a:r>
              <a:rPr lang="en-US" altLang="ja-JP" sz="2400" b="1" dirty="0" smtClean="0">
                <a:latin typeface="+mj-ea"/>
                <a:ea typeface="+mj-ea"/>
              </a:rPr>
              <a:t>f</a:t>
            </a:r>
            <a:r>
              <a:rPr lang="ja-JP" altLang="en-US" sz="2400" b="1" dirty="0" smtClean="0">
                <a:latin typeface="+mj-ea"/>
                <a:ea typeface="+mj-ea"/>
              </a:rPr>
              <a:t>が求められる。</a:t>
            </a:r>
            <a:endParaRPr lang="en-US" altLang="ja-JP" sz="2400" b="1" dirty="0" smtClean="0">
              <a:latin typeface="+mj-ea"/>
              <a:ea typeface="+mj-ea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今回は</a:t>
            </a:r>
            <a:r>
              <a:rPr lang="en-US" altLang="ja-JP" sz="2400" b="1" dirty="0" smtClean="0">
                <a:solidFill>
                  <a:srgbClr val="FF0000"/>
                </a:solidFill>
                <a:latin typeface="+mj-ea"/>
                <a:ea typeface="+mj-ea"/>
              </a:rPr>
              <a:t>1TeV</a:t>
            </a:r>
            <a:r>
              <a:rPr lang="ja-JP" altLang="en-US" sz="2400" b="1" dirty="0" err="1" smtClean="0">
                <a:solidFill>
                  <a:srgbClr val="FF0000"/>
                </a:solidFill>
                <a:latin typeface="+mj-ea"/>
                <a:ea typeface="+mj-ea"/>
              </a:rPr>
              <a:t>での</a:t>
            </a:r>
            <a:r>
              <a:rPr lang="en-US" altLang="ja-JP" sz="2400" b="1" dirty="0" err="1" smtClean="0">
                <a:solidFill>
                  <a:srgbClr val="FF0000"/>
                </a:solidFill>
              </a:rPr>
              <a:t>e</a:t>
            </a:r>
            <a:r>
              <a:rPr lang="en-US" altLang="ja-JP" sz="2400" b="1" baseline="30000" dirty="0" err="1" smtClean="0">
                <a:solidFill>
                  <a:srgbClr val="FF0000"/>
                </a:solidFill>
              </a:rPr>
              <a:t>+</a:t>
            </a:r>
            <a:r>
              <a:rPr lang="en-US" altLang="ja-JP" sz="2400" b="1" dirty="0" err="1" smtClean="0">
                <a:solidFill>
                  <a:srgbClr val="FF0000"/>
                </a:solidFill>
              </a:rPr>
              <a:t>e</a:t>
            </a:r>
            <a:r>
              <a:rPr lang="en-US" altLang="ja-JP" sz="2400" b="1" baseline="30000" dirty="0" smtClean="0">
                <a:solidFill>
                  <a:srgbClr val="FF0000"/>
                </a:solidFill>
              </a:rPr>
              <a:t>-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→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Z</a:t>
            </a:r>
            <a:r>
              <a:rPr lang="en-US" altLang="ja-JP" sz="2400" b="1" baseline="-25000" dirty="0" smtClean="0">
                <a:solidFill>
                  <a:srgbClr val="FF0000"/>
                </a:solidFill>
              </a:rPr>
              <a:t>H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err="1" smtClean="0">
                <a:solidFill>
                  <a:srgbClr val="FF0000"/>
                </a:solidFill>
              </a:rPr>
              <a:t>Z</a:t>
            </a:r>
            <a:r>
              <a:rPr lang="en-US" altLang="ja-JP" sz="2400" b="1" baseline="-25000" dirty="0" err="1" smtClean="0">
                <a:solidFill>
                  <a:srgbClr val="FF0000"/>
                </a:solidFill>
              </a:rPr>
              <a:t>H</a:t>
            </a:r>
            <a:r>
              <a:rPr lang="en-US" altLang="ja-JP" sz="2400" b="1" dirty="0" smtClean="0">
                <a:solidFill>
                  <a:srgbClr val="FF0000"/>
                </a:solidFill>
                <a:latin typeface="+mj-ea"/>
                <a:ea typeface="+mj-ea"/>
              </a:rPr>
              <a:t>  </a:t>
            </a:r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の解析をし、 </a:t>
            </a:r>
            <a:r>
              <a:rPr lang="en-US" altLang="ja-JP" sz="2400" b="1" dirty="0" smtClean="0">
                <a:solidFill>
                  <a:srgbClr val="FF0000"/>
                </a:solidFill>
                <a:latin typeface="+mj-ea"/>
                <a:ea typeface="+mj-ea"/>
              </a:rPr>
              <a:t>ILC </a:t>
            </a:r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でどのくらい</a:t>
            </a:r>
            <a:r>
              <a:rPr lang="en-US" altLang="ja-JP" sz="2400" b="1" dirty="0" smtClean="0">
                <a:solidFill>
                  <a:srgbClr val="FF0000"/>
                </a:solidFill>
                <a:latin typeface="+mj-ea"/>
                <a:ea typeface="+mj-ea"/>
              </a:rPr>
              <a:t>f </a:t>
            </a:r>
            <a:r>
              <a:rPr lang="ja-JP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が精密に測定できるかシミュレーション検証する。</a:t>
            </a:r>
          </a:p>
        </p:txBody>
      </p:sp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4314825"/>
            <a:ext cx="603250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latex-image-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7313" y="4629150"/>
            <a:ext cx="232092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latex-image-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0325" y="4214813"/>
            <a:ext cx="159385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49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rgbClr val="FFFF66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ja-JP" altLang="en-US" dirty="0" smtClean="0"/>
              <a:t>解析の対象</a:t>
            </a:r>
            <a:endParaRPr kumimoji="1" lang="ja-JP" altLang="en-US" dirty="0"/>
          </a:p>
        </p:txBody>
      </p:sp>
      <p:sp>
        <p:nvSpPr>
          <p:cNvPr id="5" name="Rectangle 37"/>
          <p:cNvSpPr txBox="1">
            <a:spLocks noChangeArrowheads="1"/>
          </p:cNvSpPr>
          <p:nvPr/>
        </p:nvSpPr>
        <p:spPr>
          <a:xfrm>
            <a:off x="365729" y="1772816"/>
            <a:ext cx="8050213" cy="4929187"/>
          </a:xfrm>
          <a:prstGeom prst="rect">
            <a:avLst/>
          </a:prstGeom>
          <a:solidFill>
            <a:srgbClr val="F7F7F7"/>
          </a:solidFill>
          <a:ln>
            <a:solidFill>
              <a:srgbClr val="0000FF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800" u="sng" dirty="0" smtClean="0">
                <a:solidFill>
                  <a:srgbClr val="F70606"/>
                </a:solidFill>
                <a:latin typeface="Arial" charset="0"/>
              </a:rPr>
              <a:t>信号（</a:t>
            </a:r>
            <a:r>
              <a:rPr lang="en-US" altLang="ja-JP" sz="2800" u="sng" dirty="0" smtClean="0">
                <a:solidFill>
                  <a:srgbClr val="F70606"/>
                </a:solidFill>
                <a:latin typeface="Arial" charset="0"/>
              </a:rPr>
              <a:t>4 jet </a:t>
            </a:r>
            <a:r>
              <a:rPr lang="ja-JP" altLang="en-US" sz="2800" u="sng" dirty="0" smtClean="0">
                <a:solidFill>
                  <a:srgbClr val="F70606"/>
                </a:solidFill>
                <a:latin typeface="Arial" charset="0"/>
              </a:rPr>
              <a:t>）</a:t>
            </a:r>
            <a:endParaRPr lang="en-US" altLang="ja-JP" sz="2800" u="sng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400" dirty="0" err="1" smtClean="0"/>
              <a:t>e</a:t>
            </a:r>
            <a:r>
              <a:rPr lang="en-US" altLang="ja-JP" sz="2400" baseline="30000" dirty="0" err="1" smtClean="0"/>
              <a:t>+</a:t>
            </a:r>
            <a:r>
              <a:rPr lang="en-US" altLang="ja-JP" sz="2400" dirty="0" err="1" smtClean="0"/>
              <a:t>e</a:t>
            </a:r>
            <a:r>
              <a:rPr lang="en-US" altLang="ja-JP" sz="2400" baseline="30000" dirty="0" smtClean="0"/>
              <a:t>-</a:t>
            </a:r>
            <a:r>
              <a:rPr lang="en-US" altLang="ja-JP" sz="2400" dirty="0" smtClean="0"/>
              <a:t> </a:t>
            </a:r>
            <a:r>
              <a:rPr lang="ja-JP" altLang="en-US" sz="2400" dirty="0"/>
              <a:t>→</a:t>
            </a:r>
            <a:r>
              <a:rPr lang="en-US" altLang="ja-JP" sz="2400" dirty="0" smtClean="0"/>
              <a:t> Z</a:t>
            </a:r>
            <a:r>
              <a:rPr lang="en-US" altLang="ja-JP" sz="2400" baseline="-25000" dirty="0" smtClean="0">
                <a:solidFill>
                  <a:schemeClr val="tx2"/>
                </a:solidFill>
              </a:rPr>
              <a:t>H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Z</a:t>
            </a:r>
            <a:r>
              <a:rPr lang="en-US" altLang="ja-JP" sz="2400" baseline="-25000" dirty="0" err="1" smtClean="0">
                <a:solidFill>
                  <a:schemeClr val="tx2"/>
                </a:solidFill>
              </a:rPr>
              <a:t>H</a:t>
            </a:r>
            <a:r>
              <a:rPr lang="en-US" altLang="ja-JP" sz="2400" dirty="0" smtClean="0"/>
              <a:t>     (99.52fb)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altLang="ja-JP" sz="2400" dirty="0" smtClean="0"/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endParaRPr lang="en-US" altLang="ja-JP" sz="2800" u="sng" dirty="0" smtClean="0">
              <a:solidFill>
                <a:srgbClr val="0F37CD"/>
              </a:solidFill>
            </a:endParaRP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endParaRPr lang="en-US" altLang="ja-JP" sz="2800" u="sng" dirty="0" smtClean="0">
              <a:solidFill>
                <a:srgbClr val="0F37CD"/>
              </a:solidFill>
            </a:endParaRPr>
          </a:p>
          <a:p>
            <a:pPr>
              <a:lnSpc>
                <a:spcPct val="90000"/>
              </a:lnSpc>
              <a:buFont typeface="Wingdings" pitchFamily="1" charset="2"/>
              <a:buNone/>
            </a:pPr>
            <a:r>
              <a:rPr lang="ja-JP" altLang="en-US" sz="2800" u="sng" dirty="0" smtClean="0">
                <a:solidFill>
                  <a:srgbClr val="0F37CD"/>
                </a:solidFill>
              </a:rPr>
              <a:t>背景事象</a:t>
            </a:r>
            <a:r>
              <a:rPr lang="en-US" altLang="ja-JP" sz="2800" u="sng" dirty="0" smtClean="0">
                <a:solidFill>
                  <a:srgbClr val="0F37CD"/>
                </a:solidFill>
              </a:rPr>
              <a:t>(4 jet)</a:t>
            </a:r>
          </a:p>
          <a:p>
            <a:pPr>
              <a:lnSpc>
                <a:spcPct val="90000"/>
              </a:lnSpc>
            </a:pPr>
            <a:r>
              <a:rPr lang="en-US" altLang="ja-JP" sz="2400" dirty="0" err="1" smtClean="0"/>
              <a:t>e</a:t>
            </a:r>
            <a:r>
              <a:rPr lang="en-US" altLang="ja-JP" sz="2400" baseline="30000" dirty="0" err="1" smtClean="0"/>
              <a:t>+</a:t>
            </a:r>
            <a:r>
              <a:rPr lang="en-US" altLang="ja-JP" sz="2400" dirty="0" err="1" smtClean="0"/>
              <a:t>e</a:t>
            </a:r>
            <a:r>
              <a:rPr lang="en-US" altLang="ja-JP" sz="2400" baseline="30000" dirty="0" smtClean="0"/>
              <a:t>-</a:t>
            </a:r>
            <a:r>
              <a:rPr lang="en-US" altLang="ja-JP" sz="2400" dirty="0" smtClean="0"/>
              <a:t> </a:t>
            </a:r>
            <a:r>
              <a:rPr lang="ja-JP" altLang="en-US" sz="2400" dirty="0"/>
              <a:t>→</a:t>
            </a:r>
            <a:r>
              <a:rPr lang="en-US" altLang="ja-JP" sz="2400" dirty="0" smtClean="0"/>
              <a:t>WW   (3069fb)</a:t>
            </a:r>
          </a:p>
          <a:p>
            <a:pPr>
              <a:lnSpc>
                <a:spcPct val="90000"/>
              </a:lnSpc>
            </a:pPr>
            <a:r>
              <a:rPr lang="en-US" altLang="ja-JP" sz="2400" dirty="0" err="1" smtClean="0"/>
              <a:t>e</a:t>
            </a:r>
            <a:r>
              <a:rPr lang="en-US" altLang="ja-JP" sz="2400" baseline="30000" dirty="0" err="1" smtClean="0"/>
              <a:t>+</a:t>
            </a:r>
            <a:r>
              <a:rPr lang="en-US" altLang="ja-JP" sz="2400" dirty="0" err="1" smtClean="0"/>
              <a:t>e</a:t>
            </a:r>
            <a:r>
              <a:rPr lang="en-US" altLang="ja-JP" sz="2400" baseline="30000" dirty="0" smtClean="0"/>
              <a:t>-</a:t>
            </a:r>
            <a:r>
              <a:rPr lang="en-US" altLang="ja-JP" sz="2400" dirty="0" smtClean="0"/>
              <a:t> </a:t>
            </a:r>
            <a:r>
              <a:rPr lang="ja-JP" altLang="en-US" sz="2400" dirty="0"/>
              <a:t>→</a:t>
            </a:r>
            <a:r>
              <a:rPr lang="en-US" altLang="ja-JP" sz="2400" dirty="0" err="1" smtClean="0"/>
              <a:t>tt</a:t>
            </a:r>
            <a:r>
              <a:rPr lang="en-US" altLang="ja-JP" sz="2400" dirty="0" smtClean="0"/>
              <a:t>    (192.9fb)</a:t>
            </a:r>
          </a:p>
          <a:p>
            <a:pPr>
              <a:lnSpc>
                <a:spcPct val="90000"/>
              </a:lnSpc>
            </a:pPr>
            <a:r>
              <a:rPr lang="en-US" altLang="ja-JP" sz="2400" dirty="0" err="1" smtClean="0"/>
              <a:t>e</a:t>
            </a:r>
            <a:r>
              <a:rPr lang="en-US" altLang="ja-JP" sz="2400" baseline="30000" dirty="0" err="1" smtClean="0"/>
              <a:t>+</a:t>
            </a:r>
            <a:r>
              <a:rPr lang="en-US" altLang="ja-JP" sz="2400" dirty="0" err="1" smtClean="0"/>
              <a:t>e</a:t>
            </a:r>
            <a:r>
              <a:rPr lang="en-US" altLang="ja-JP" sz="2400" baseline="30000" dirty="0" smtClean="0"/>
              <a:t>-</a:t>
            </a:r>
            <a:r>
              <a:rPr lang="en-US" altLang="ja-JP" sz="2400" dirty="0" smtClean="0"/>
              <a:t> </a:t>
            </a:r>
            <a:r>
              <a:rPr lang="ja-JP" altLang="en-US" sz="2400" dirty="0"/>
              <a:t>→ </a:t>
            </a:r>
            <a:r>
              <a:rPr lang="en-US" altLang="ja-JP" sz="2400" dirty="0" smtClean="0"/>
              <a:t>WWZ  (63.86fb)</a:t>
            </a:r>
          </a:p>
          <a:p>
            <a:pPr>
              <a:lnSpc>
                <a:spcPct val="90000"/>
              </a:lnSpc>
            </a:pPr>
            <a:r>
              <a:rPr lang="en-US" altLang="ja-JP" sz="2400" dirty="0" err="1" smtClean="0"/>
              <a:t>e</a:t>
            </a:r>
            <a:r>
              <a:rPr lang="en-US" altLang="ja-JP" sz="2400" baseline="30000" dirty="0" err="1" smtClean="0"/>
              <a:t>+</a:t>
            </a:r>
            <a:r>
              <a:rPr lang="en-US" altLang="ja-JP" sz="2400" dirty="0" err="1" smtClean="0"/>
              <a:t>e</a:t>
            </a:r>
            <a:r>
              <a:rPr lang="en-US" altLang="ja-JP" sz="2400" baseline="30000" dirty="0" smtClean="0"/>
              <a:t>-</a:t>
            </a:r>
            <a:r>
              <a:rPr lang="en-US" altLang="ja-JP" sz="2400" dirty="0" smtClean="0"/>
              <a:t> </a:t>
            </a:r>
            <a:r>
              <a:rPr lang="ja-JP" altLang="en-US" sz="2400" dirty="0"/>
              <a:t>→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νν</a:t>
            </a:r>
            <a:r>
              <a:rPr lang="en-US" altLang="ja-JP" sz="2400" dirty="0" err="1" smtClean="0">
                <a:latin typeface="Arial" charset="0"/>
              </a:rPr>
              <a:t>WW</a:t>
            </a:r>
            <a:r>
              <a:rPr lang="en-US" altLang="ja-JP" sz="2400" dirty="0" smtClean="0">
                <a:latin typeface="Arial" charset="0"/>
              </a:rPr>
              <a:t>  (</a:t>
            </a:r>
            <a:r>
              <a:rPr lang="en-US" altLang="ja-JP" sz="2000" dirty="0" smtClean="0">
                <a:latin typeface="Arial" charset="0"/>
              </a:rPr>
              <a:t>14.67fb</a:t>
            </a:r>
            <a:r>
              <a:rPr lang="en-US" altLang="ja-JP" sz="2400" dirty="0" smtClean="0">
                <a:latin typeface="Arial" charset="0"/>
              </a:rPr>
              <a:t>)</a:t>
            </a:r>
            <a:endParaRPr lang="en-US" altLang="ja-JP" sz="2400" dirty="0" smtClean="0"/>
          </a:p>
          <a:p>
            <a:pPr>
              <a:lnSpc>
                <a:spcPct val="90000"/>
              </a:lnSpc>
            </a:pPr>
            <a:endParaRPr lang="en-US" altLang="ja-JP" sz="2800" dirty="0" smtClean="0"/>
          </a:p>
          <a:p>
            <a:pPr>
              <a:lnSpc>
                <a:spcPct val="90000"/>
              </a:lnSpc>
            </a:pPr>
            <a:endParaRPr lang="en-US" altLang="ja-JP" sz="2800" dirty="0" smtClean="0"/>
          </a:p>
          <a:p>
            <a:pPr>
              <a:lnSpc>
                <a:spcPct val="90000"/>
              </a:lnSpc>
            </a:pPr>
            <a:endParaRPr lang="en-US" altLang="ja-JP" sz="2800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468079" y="6210718"/>
            <a:ext cx="2133600" cy="365125"/>
          </a:xfrm>
        </p:spPr>
        <p:txBody>
          <a:bodyPr/>
          <a:lstStyle/>
          <a:p>
            <a:pPr>
              <a:defRPr/>
            </a:pPr>
            <a:fld id="{47B83295-B34D-4ED7-8CF9-11ACF2EADEF8}" type="slidenum">
              <a:rPr lang="en-US" altLang="ja-JP"/>
              <a:pPr>
                <a:defRPr/>
              </a:pPr>
              <a:t>6</a:t>
            </a:fld>
            <a:endParaRPr lang="en-US" altLang="ja-JP"/>
          </a:p>
        </p:txBody>
      </p:sp>
      <p:grpSp>
        <p:nvGrpSpPr>
          <p:cNvPr id="8" name="グループ化 9"/>
          <p:cNvGrpSpPr>
            <a:grpSpLocks/>
          </p:cNvGrpSpPr>
          <p:nvPr/>
        </p:nvGrpSpPr>
        <p:grpSpPr bwMode="auto">
          <a:xfrm>
            <a:off x="4255655" y="4380195"/>
            <a:ext cx="3930580" cy="1822611"/>
            <a:chOff x="4265613" y="4070350"/>
            <a:chExt cx="3858238" cy="1447800"/>
          </a:xfrm>
        </p:grpSpPr>
        <p:sp>
          <p:nvSpPr>
            <p:cNvPr id="9" name="AutoShape 41"/>
            <p:cNvSpPr>
              <a:spLocks noChangeArrowheads="1"/>
            </p:cNvSpPr>
            <p:nvPr/>
          </p:nvSpPr>
          <p:spPr bwMode="auto">
            <a:xfrm>
              <a:off x="4265613" y="4070350"/>
              <a:ext cx="3810000" cy="1447800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auto">
            <a:xfrm>
              <a:off x="4501339" y="4358761"/>
              <a:ext cx="3622512" cy="953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√s = 1 </a:t>
              </a:r>
              <a:r>
                <a:rPr lang="en-US" altLang="ja-JP" sz="2400" dirty="0" err="1"/>
                <a:t>TeV</a:t>
              </a:r>
              <a:endParaRPr lang="en-US" altLang="ja-JP" sz="2400" dirty="0"/>
            </a:p>
            <a:p>
              <a:r>
                <a:rPr lang="ja-JP" altLang="en-US" sz="2400" dirty="0" smtClean="0"/>
                <a:t>積分ルミノシティー</a:t>
              </a:r>
              <a:r>
                <a:rPr lang="en-US" altLang="ja-JP" sz="2400" dirty="0" smtClean="0"/>
                <a:t>=500 fb</a:t>
              </a:r>
              <a:r>
                <a:rPr lang="en-US" altLang="ja-JP" sz="2400" baseline="30000" dirty="0" smtClean="0"/>
                <a:t>-1</a:t>
              </a:r>
              <a:endParaRPr lang="en-US" altLang="ja-JP" sz="2400" dirty="0"/>
            </a:p>
            <a:p>
              <a:r>
                <a:rPr lang="en-US" altLang="ja-JP" sz="2400" dirty="0" smtClean="0"/>
                <a:t>Higgs</a:t>
              </a:r>
              <a:r>
                <a:rPr lang="ja-JP" altLang="en-US" sz="2400" dirty="0"/>
                <a:t>質量</a:t>
              </a:r>
              <a:r>
                <a:rPr lang="en-US" altLang="ja-JP" sz="2400" dirty="0" smtClean="0"/>
                <a:t>=134GeV</a:t>
              </a:r>
              <a:endParaRPr lang="en-US" altLang="ja-JP" sz="2400" dirty="0"/>
            </a:p>
          </p:txBody>
        </p:sp>
      </p:grpSp>
      <p:sp>
        <p:nvSpPr>
          <p:cNvPr id="12" name="角丸四角形吹き出し 11"/>
          <p:cNvSpPr/>
          <p:nvPr/>
        </p:nvSpPr>
        <p:spPr>
          <a:xfrm>
            <a:off x="4475582" y="1577330"/>
            <a:ext cx="3929063" cy="2571750"/>
          </a:xfrm>
          <a:prstGeom prst="wedgeRoundRectCallout">
            <a:avLst>
              <a:gd name="adj1" fmla="val -65114"/>
              <a:gd name="adj2" fmla="val -29351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3" name="Picture 3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2692" y="1640306"/>
            <a:ext cx="2357437" cy="2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533400" y="3016516"/>
            <a:ext cx="2433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A</a:t>
            </a:r>
            <a:r>
              <a:rPr kumimoji="1" lang="en-US" altLang="ja-JP" b="1" baseline="-25000" dirty="0" smtClean="0"/>
              <a:t>H</a:t>
            </a:r>
            <a:r>
              <a:rPr kumimoji="1" lang="en-US" altLang="ja-JP" b="1" dirty="0" smtClean="0"/>
              <a:t> </a:t>
            </a:r>
            <a:r>
              <a:rPr kumimoji="1" lang="ja-JP" altLang="en-US" b="1" dirty="0" smtClean="0"/>
              <a:t>はダークマター候補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0984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3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Higgs </a:t>
            </a:r>
            <a:r>
              <a:rPr lang="ja-JP" altLang="en-US" dirty="0" smtClean="0"/>
              <a:t>の崩壊分岐比</a:t>
            </a:r>
            <a:endParaRPr lang="en-US" altLang="ja-JP" dirty="0" smtClean="0"/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461312" y="6019800"/>
            <a:ext cx="2133600" cy="365125"/>
          </a:xfrm>
        </p:spPr>
        <p:txBody>
          <a:bodyPr/>
          <a:lstStyle/>
          <a:p>
            <a:pPr>
              <a:defRPr/>
            </a:pPr>
            <a:fld id="{AD1D70EA-DE68-42AB-BC1D-4108055ACBE4}" type="slidenum">
              <a:rPr lang="en-US" altLang="ja-JP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5410200" y="3611562"/>
            <a:ext cx="313848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dirty="0"/>
              <a:t>Br(</a:t>
            </a:r>
            <a:r>
              <a:rPr lang="en-US" altLang="ja-JP" sz="2400" dirty="0" err="1"/>
              <a:t>h→bb</a:t>
            </a:r>
            <a:r>
              <a:rPr lang="en-US" altLang="ja-JP" sz="2400" dirty="0"/>
              <a:t>) </a:t>
            </a:r>
            <a:r>
              <a:rPr lang="en-US" altLang="ja-JP" sz="2400" dirty="0">
                <a:ea typeface="ヒラギノ角ゴ Pro W3" pitchFamily="1" charset="-128"/>
              </a:rPr>
              <a:t>=42.35%</a:t>
            </a:r>
          </a:p>
          <a:p>
            <a:r>
              <a:rPr lang="en-US" altLang="ja-JP" sz="2400" dirty="0"/>
              <a:t>Br(</a:t>
            </a:r>
            <a:r>
              <a:rPr lang="en-US" altLang="ja-JP" sz="2400" dirty="0" err="1"/>
              <a:t>h→WW</a:t>
            </a:r>
            <a:r>
              <a:rPr lang="en-US" altLang="ja-JP" sz="2400" dirty="0"/>
              <a:t>)=39.57% </a:t>
            </a:r>
            <a:endParaRPr lang="en-US" altLang="ja-JP" sz="2400" dirty="0">
              <a:ea typeface="ヒラギノ角ゴ Pro W3" pitchFamily="1" charset="-128"/>
            </a:endParaRPr>
          </a:p>
          <a:p>
            <a:r>
              <a:rPr lang="en-US" altLang="ja-JP" sz="2400" dirty="0"/>
              <a:t>Br(</a:t>
            </a:r>
            <a:r>
              <a:rPr lang="en-US" altLang="ja-JP" sz="2400" dirty="0" err="1"/>
              <a:t>h→ZZ</a:t>
            </a:r>
            <a:r>
              <a:rPr lang="en-US" altLang="ja-JP" sz="2400" dirty="0"/>
              <a:t>) </a:t>
            </a:r>
            <a:r>
              <a:rPr lang="en-US" altLang="ja-JP" sz="2400" dirty="0">
                <a:ea typeface="ヒラギノ角ゴ Pro W3" pitchFamily="1" charset="-128"/>
              </a:rPr>
              <a:t>=5.50%</a:t>
            </a:r>
          </a:p>
          <a:p>
            <a:r>
              <a:rPr lang="en-US" altLang="ja-JP" sz="2400" dirty="0"/>
              <a:t>Br(</a:t>
            </a:r>
            <a:r>
              <a:rPr lang="en-US" altLang="ja-JP" sz="2400" dirty="0" err="1"/>
              <a:t>h→ττ</a:t>
            </a:r>
            <a:r>
              <a:rPr lang="en-US" altLang="ja-JP" sz="2400" dirty="0"/>
              <a:t>)= 5.21%  </a:t>
            </a:r>
            <a:r>
              <a:rPr lang="en-US" altLang="ja-JP" sz="2400" dirty="0" err="1"/>
              <a:t>etc</a:t>
            </a:r>
            <a:endParaRPr lang="en-US" altLang="ja-JP" sz="2400" dirty="0">
              <a:ea typeface="ヒラギノ角ゴ Pro W3" pitchFamily="1" charset="-128"/>
            </a:endParaRPr>
          </a:p>
        </p:txBody>
      </p:sp>
      <p:sp>
        <p:nvSpPr>
          <p:cNvPr id="17414" name="Rectangle 11"/>
          <p:cNvSpPr>
            <a:spLocks noChangeArrowheads="1"/>
          </p:cNvSpPr>
          <p:nvPr/>
        </p:nvSpPr>
        <p:spPr bwMode="auto">
          <a:xfrm>
            <a:off x="5486400" y="2357735"/>
            <a:ext cx="2829621" cy="461665"/>
          </a:xfrm>
          <a:prstGeom prst="rect">
            <a:avLst/>
          </a:prstGeom>
          <a:noFill/>
          <a:ln w="28575">
            <a:solidFill>
              <a:srgbClr val="0F37C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dirty="0" smtClean="0"/>
              <a:t>シミュレーション情報</a:t>
            </a:r>
            <a:endParaRPr lang="en-US" altLang="ja-JP" dirty="0"/>
          </a:p>
        </p:txBody>
      </p:sp>
      <p:sp>
        <p:nvSpPr>
          <p:cNvPr id="17415" name="Rectangle 12"/>
          <p:cNvSpPr>
            <a:spLocks noChangeArrowheads="1"/>
          </p:cNvSpPr>
          <p:nvPr/>
        </p:nvSpPr>
        <p:spPr bwMode="auto">
          <a:xfrm>
            <a:off x="5334000" y="3559175"/>
            <a:ext cx="3048000" cy="8382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6" name="Rectangle 13"/>
          <p:cNvSpPr>
            <a:spLocks noChangeArrowheads="1"/>
          </p:cNvSpPr>
          <p:nvPr/>
        </p:nvSpPr>
        <p:spPr bwMode="auto">
          <a:xfrm>
            <a:off x="5189538" y="3087687"/>
            <a:ext cx="31702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dirty="0"/>
              <a:t>H</a:t>
            </a:r>
            <a:r>
              <a:rPr lang="en-US" altLang="ja-JP" sz="2000" dirty="0" smtClean="0"/>
              <a:t>iggs </a:t>
            </a:r>
            <a:r>
              <a:rPr lang="ja-JP" altLang="en-US" sz="2000" dirty="0"/>
              <a:t>質量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=</a:t>
            </a:r>
            <a:r>
              <a:rPr lang="en-US" altLang="ja-JP" sz="2000" dirty="0" smtClean="0"/>
              <a:t>134GeV</a:t>
            </a:r>
            <a:r>
              <a:rPr lang="ja-JP" altLang="en-US" sz="2000" dirty="0" smtClean="0"/>
              <a:t>　のとき</a:t>
            </a:r>
            <a:endParaRPr lang="en-US" altLang="ja-JP" sz="2000" dirty="0"/>
          </a:p>
        </p:txBody>
      </p:sp>
      <p:grpSp>
        <p:nvGrpSpPr>
          <p:cNvPr id="17417" name="グループ化 30"/>
          <p:cNvGrpSpPr>
            <a:grpSpLocks/>
          </p:cNvGrpSpPr>
          <p:nvPr/>
        </p:nvGrpSpPr>
        <p:grpSpPr bwMode="auto">
          <a:xfrm>
            <a:off x="381000" y="2070184"/>
            <a:ext cx="4419321" cy="3644816"/>
            <a:chOff x="1142976" y="1301101"/>
            <a:chExt cx="3745226" cy="3128032"/>
          </a:xfrm>
        </p:grpSpPr>
        <p:pic>
          <p:nvPicPr>
            <p:cNvPr id="1742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976" y="1468671"/>
              <a:ext cx="3745226" cy="2960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7421" name="グループ化 24"/>
            <p:cNvGrpSpPr>
              <a:grpSpLocks/>
            </p:cNvGrpSpPr>
            <p:nvPr/>
          </p:nvGrpSpPr>
          <p:grpSpPr bwMode="auto">
            <a:xfrm>
              <a:off x="2970062" y="1301101"/>
              <a:ext cx="870914" cy="3042373"/>
              <a:chOff x="2714612" y="2143116"/>
              <a:chExt cx="930275" cy="3479822"/>
            </a:xfrm>
          </p:grpSpPr>
          <p:sp>
            <p:nvSpPr>
              <p:cNvPr id="17423" name="Line 5"/>
              <p:cNvSpPr>
                <a:spLocks noChangeShapeType="1"/>
              </p:cNvSpPr>
              <p:nvPr/>
            </p:nvSpPr>
            <p:spPr bwMode="auto">
              <a:xfrm>
                <a:off x="3214678" y="2143116"/>
                <a:ext cx="0" cy="297180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7424" name="Rectangle 6"/>
              <p:cNvSpPr>
                <a:spLocks noChangeArrowheads="1"/>
              </p:cNvSpPr>
              <p:nvPr/>
            </p:nvSpPr>
            <p:spPr bwMode="auto">
              <a:xfrm>
                <a:off x="2714612" y="5286388"/>
                <a:ext cx="930275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xmlns:mc="http://schemas.openxmlformats.org/markup-compatibility/2006" val="FFFFFF" mc:Ignorable="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xmlns:mc="http://schemas.openxmlformats.org/markup-compatibility/2006" val="000000" mc:Ignorable="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ja-JP"/>
                  <a:t>134GeV</a:t>
                </a:r>
              </a:p>
            </p:txBody>
          </p:sp>
        </p:grp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1738670" y="1355107"/>
              <a:ext cx="184746" cy="369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en-US" altLang="ja-JP" dirty="0"/>
            </a:p>
          </p:txBody>
        </p:sp>
      </p:grpSp>
      <p:pic>
        <p:nvPicPr>
          <p:cNvPr id="1026" name="図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09940" y="2560525"/>
            <a:ext cx="2608685" cy="237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24725" y="4058535"/>
            <a:ext cx="2126374" cy="87762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9525000" y="2520673"/>
            <a:ext cx="1801455" cy="369332"/>
          </a:xfrm>
          <a:prstGeom prst="rect">
            <a:avLst/>
          </a:prstGeom>
          <a:solidFill>
            <a:schemeClr val="bg1"/>
          </a:solidFill>
          <a:ln>
            <a:solidFill>
              <a:srgbClr val="0F06CA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# of b tagged jets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15648" y="1905000"/>
            <a:ext cx="2796920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0F06CA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Higgs </a:t>
            </a:r>
            <a:r>
              <a:rPr lang="ja-JP" altLang="en-US" sz="2400" b="1" dirty="0" smtClean="0"/>
              <a:t>の崩壊分岐比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122735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72"/>
          <p:cNvGrpSpPr>
            <a:grpSpLocks/>
          </p:cNvGrpSpPr>
          <p:nvPr/>
        </p:nvGrpSpPr>
        <p:grpSpPr bwMode="auto">
          <a:xfrm>
            <a:off x="3286125" y="4572000"/>
            <a:ext cx="711200" cy="1392238"/>
            <a:chOff x="3216" y="720"/>
            <a:chExt cx="448" cy="877"/>
          </a:xfrm>
        </p:grpSpPr>
        <p:sp>
          <p:nvSpPr>
            <p:cNvPr id="8247" name="AutoShape 14"/>
            <p:cNvSpPr>
              <a:spLocks noChangeArrowheads="1"/>
            </p:cNvSpPr>
            <p:nvPr/>
          </p:nvSpPr>
          <p:spPr bwMode="auto">
            <a:xfrm>
              <a:off x="3216" y="720"/>
              <a:ext cx="384" cy="96"/>
            </a:xfrm>
            <a:prstGeom prst="leftArrow">
              <a:avLst>
                <a:gd name="adj1" fmla="val 50000"/>
                <a:gd name="adj2" fmla="val 100000"/>
              </a:avLst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48" name="AutoShape 15"/>
            <p:cNvSpPr>
              <a:spLocks noChangeArrowheads="1"/>
            </p:cNvSpPr>
            <p:nvPr/>
          </p:nvSpPr>
          <p:spPr bwMode="auto">
            <a:xfrm>
              <a:off x="3216" y="960"/>
              <a:ext cx="384" cy="96"/>
            </a:xfrm>
            <a:prstGeom prst="leftArrow">
              <a:avLst>
                <a:gd name="adj1" fmla="val 50000"/>
                <a:gd name="adj2" fmla="val 100000"/>
              </a:avLst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49" name="AutoShape 16"/>
            <p:cNvSpPr>
              <a:spLocks noChangeArrowheads="1"/>
            </p:cNvSpPr>
            <p:nvPr/>
          </p:nvSpPr>
          <p:spPr bwMode="auto">
            <a:xfrm>
              <a:off x="3216" y="1200"/>
              <a:ext cx="384" cy="96"/>
            </a:xfrm>
            <a:prstGeom prst="leftArrow">
              <a:avLst>
                <a:gd name="adj1" fmla="val 50000"/>
                <a:gd name="adj2" fmla="val 100000"/>
              </a:avLst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50" name="AutoShape 17"/>
            <p:cNvSpPr>
              <a:spLocks noChangeArrowheads="1"/>
            </p:cNvSpPr>
            <p:nvPr/>
          </p:nvSpPr>
          <p:spPr bwMode="auto">
            <a:xfrm>
              <a:off x="3225" y="1501"/>
              <a:ext cx="384" cy="96"/>
            </a:xfrm>
            <a:prstGeom prst="leftArrow">
              <a:avLst>
                <a:gd name="adj1" fmla="val 50000"/>
                <a:gd name="adj2" fmla="val 100000"/>
              </a:avLst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51" name="Rectangle 18"/>
            <p:cNvSpPr>
              <a:spLocks noChangeArrowheads="1"/>
            </p:cNvSpPr>
            <p:nvPr/>
          </p:nvSpPr>
          <p:spPr bwMode="auto">
            <a:xfrm>
              <a:off x="3600" y="733"/>
              <a:ext cx="64" cy="848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8195" name="Text Box 19"/>
          <p:cNvSpPr txBox="1">
            <a:spLocks noChangeArrowheads="1"/>
          </p:cNvSpPr>
          <p:nvPr/>
        </p:nvSpPr>
        <p:spPr bwMode="auto">
          <a:xfrm>
            <a:off x="4071938" y="4786313"/>
            <a:ext cx="354806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baseline="-25000" dirty="0" smtClean="0"/>
              <a:t>4</a:t>
            </a:r>
            <a:r>
              <a:rPr lang="en-US" altLang="ja-JP" sz="2000" dirty="0" smtClean="0"/>
              <a:t>C</a:t>
            </a:r>
            <a:r>
              <a:rPr lang="en-US" altLang="ja-JP" sz="2000" baseline="-25000" dirty="0" smtClean="0"/>
              <a:t>2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/2 =3 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通りの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H</a:t>
            </a:r>
            <a:r>
              <a:rPr lang="en-US" altLang="ja-JP" sz="2000" dirty="0" smtClean="0"/>
              <a:t>iggs</a:t>
            </a:r>
            <a:r>
              <a:rPr lang="ja-JP" altLang="en-US" sz="2000" dirty="0" smtClean="0"/>
              <a:t>　の</a:t>
            </a:r>
            <a:endParaRPr lang="en-US" altLang="ja-JP" sz="2000" dirty="0" smtClean="0"/>
          </a:p>
          <a:p>
            <a:pPr eaLnBrk="1" hangingPunct="1">
              <a:spcBef>
                <a:spcPct val="50000"/>
              </a:spcBef>
            </a:pPr>
            <a:r>
              <a:rPr lang="ja-JP" altLang="en-US" sz="2000" dirty="0" smtClean="0"/>
              <a:t>再構成の仕方がある。</a:t>
            </a:r>
            <a:endParaRPr lang="en-US" altLang="ja-JP" sz="2000" dirty="0"/>
          </a:p>
        </p:txBody>
      </p:sp>
      <p:grpSp>
        <p:nvGrpSpPr>
          <p:cNvPr id="8196" name="グループ化 84"/>
          <p:cNvGrpSpPr>
            <a:grpSpLocks/>
          </p:cNvGrpSpPr>
          <p:nvPr/>
        </p:nvGrpSpPr>
        <p:grpSpPr bwMode="auto">
          <a:xfrm>
            <a:off x="4214812" y="3345346"/>
            <a:ext cx="4749675" cy="1455254"/>
            <a:chOff x="1571604" y="3000372"/>
            <a:chExt cx="6248400" cy="1647828"/>
          </a:xfrm>
        </p:grpSpPr>
        <p:sp>
          <p:nvSpPr>
            <p:cNvPr id="8240" name="Rectangle 2"/>
            <p:cNvSpPr>
              <a:spLocks noChangeArrowheads="1"/>
            </p:cNvSpPr>
            <p:nvPr/>
          </p:nvSpPr>
          <p:spPr bwMode="auto">
            <a:xfrm>
              <a:off x="6858000" y="4191000"/>
              <a:ext cx="184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endParaRPr lang="ja-JP" altLang="ja-JP"/>
            </a:p>
          </p:txBody>
        </p:sp>
        <p:pic>
          <p:nvPicPr>
            <p:cNvPr id="8241" name="Picture 4" descr="latex-image-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675" y="3200400"/>
              <a:ext cx="1981200" cy="733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2" name="Picture 5" descr="latex-image-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2075" y="3179763"/>
              <a:ext cx="2286000" cy="75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3" name="Picture 6" descr="latex-image-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8650" y="3302000"/>
              <a:ext cx="914400" cy="446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4" name="Picture 10" descr="latex-image-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400" y="4038600"/>
              <a:ext cx="21082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45" name="Picture 11" descr="latex-image-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9088" y="3992563"/>
              <a:ext cx="2057400" cy="295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46" name="Rectangle 27"/>
            <p:cNvSpPr>
              <a:spLocks noChangeArrowheads="1"/>
            </p:cNvSpPr>
            <p:nvPr/>
          </p:nvSpPr>
          <p:spPr bwMode="auto">
            <a:xfrm>
              <a:off x="1571604" y="3000372"/>
              <a:ext cx="6248400" cy="1447800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8197" name="グループ化 76"/>
          <p:cNvGrpSpPr>
            <a:grpSpLocks/>
          </p:cNvGrpSpPr>
          <p:nvPr/>
        </p:nvGrpSpPr>
        <p:grpSpPr bwMode="auto">
          <a:xfrm>
            <a:off x="928688" y="4000500"/>
            <a:ext cx="2290762" cy="2500313"/>
            <a:chOff x="2753320" y="714356"/>
            <a:chExt cx="2213921" cy="2362200"/>
          </a:xfrm>
        </p:grpSpPr>
        <p:sp>
          <p:nvSpPr>
            <p:cNvPr id="8201" name="Freeform 33"/>
            <p:cNvSpPr>
              <a:spLocks/>
            </p:cNvSpPr>
            <p:nvPr/>
          </p:nvSpPr>
          <p:spPr bwMode="auto">
            <a:xfrm rot="-1342598">
              <a:off x="3510896" y="1290502"/>
              <a:ext cx="686795" cy="70818"/>
            </a:xfrm>
            <a:custGeom>
              <a:avLst/>
              <a:gdLst>
                <a:gd name="T0" fmla="*/ 0 w 4384"/>
                <a:gd name="T1" fmla="*/ 2147483647 h 712"/>
                <a:gd name="T2" fmla="*/ 2147483647 w 4384"/>
                <a:gd name="T3" fmla="*/ 2147483647 h 712"/>
                <a:gd name="T4" fmla="*/ 2147483647 w 4384"/>
                <a:gd name="T5" fmla="*/ 2147483647 h 712"/>
                <a:gd name="T6" fmla="*/ 2147483647 w 4384"/>
                <a:gd name="T7" fmla="*/ 2147483647 h 712"/>
                <a:gd name="T8" fmla="*/ 2147483647 w 4384"/>
                <a:gd name="T9" fmla="*/ 2147483647 h 712"/>
                <a:gd name="T10" fmla="*/ 2147483647 w 4384"/>
                <a:gd name="T11" fmla="*/ 2147483647 h 712"/>
                <a:gd name="T12" fmla="*/ 2147483647 w 4384"/>
                <a:gd name="T13" fmla="*/ 2147483647 h 712"/>
                <a:gd name="T14" fmla="*/ 2147483647 w 4384"/>
                <a:gd name="T15" fmla="*/ 2147483647 h 712"/>
                <a:gd name="T16" fmla="*/ 2147483647 w 4384"/>
                <a:gd name="T17" fmla="*/ 2147483647 h 712"/>
                <a:gd name="T18" fmla="*/ 2147483647 w 4384"/>
                <a:gd name="T19" fmla="*/ 2147483647 h 712"/>
                <a:gd name="T20" fmla="*/ 2147483647 w 4384"/>
                <a:gd name="T21" fmla="*/ 2147483647 h 7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84"/>
                <a:gd name="T34" fmla="*/ 0 h 712"/>
                <a:gd name="T35" fmla="*/ 4384 w 4384"/>
                <a:gd name="T36" fmla="*/ 712 h 7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84" h="712">
                  <a:moveTo>
                    <a:pt x="0" y="384"/>
                  </a:moveTo>
                  <a:cubicBezTo>
                    <a:pt x="96" y="192"/>
                    <a:pt x="192" y="0"/>
                    <a:pt x="336" y="48"/>
                  </a:cubicBezTo>
                  <a:cubicBezTo>
                    <a:pt x="480" y="96"/>
                    <a:pt x="680" y="672"/>
                    <a:pt x="864" y="672"/>
                  </a:cubicBezTo>
                  <a:cubicBezTo>
                    <a:pt x="1048" y="672"/>
                    <a:pt x="1256" y="48"/>
                    <a:pt x="1440" y="48"/>
                  </a:cubicBezTo>
                  <a:cubicBezTo>
                    <a:pt x="1624" y="48"/>
                    <a:pt x="1784" y="664"/>
                    <a:pt x="1968" y="672"/>
                  </a:cubicBezTo>
                  <a:cubicBezTo>
                    <a:pt x="2152" y="680"/>
                    <a:pt x="2360" y="104"/>
                    <a:pt x="2544" y="96"/>
                  </a:cubicBezTo>
                  <a:cubicBezTo>
                    <a:pt x="2728" y="88"/>
                    <a:pt x="2904" y="624"/>
                    <a:pt x="3072" y="624"/>
                  </a:cubicBezTo>
                  <a:cubicBezTo>
                    <a:pt x="3240" y="624"/>
                    <a:pt x="3400" y="88"/>
                    <a:pt x="3552" y="96"/>
                  </a:cubicBezTo>
                  <a:cubicBezTo>
                    <a:pt x="3704" y="104"/>
                    <a:pt x="3856" y="632"/>
                    <a:pt x="3984" y="672"/>
                  </a:cubicBezTo>
                  <a:cubicBezTo>
                    <a:pt x="4112" y="712"/>
                    <a:pt x="4256" y="400"/>
                    <a:pt x="4320" y="336"/>
                  </a:cubicBezTo>
                  <a:cubicBezTo>
                    <a:pt x="4384" y="272"/>
                    <a:pt x="4376" y="280"/>
                    <a:pt x="4368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8202" name="Group 34"/>
            <p:cNvGrpSpPr>
              <a:grpSpLocks/>
            </p:cNvGrpSpPr>
            <p:nvPr/>
          </p:nvGrpSpPr>
          <p:grpSpPr bwMode="auto">
            <a:xfrm rot="1261895" flipV="1">
              <a:off x="2778614" y="1220278"/>
              <a:ext cx="850476" cy="116430"/>
              <a:chOff x="1200" y="1536"/>
              <a:chExt cx="480" cy="0"/>
            </a:xfrm>
          </p:grpSpPr>
          <p:sp>
            <p:nvSpPr>
              <p:cNvPr id="8238" name="Line 35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239" name="Line 36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8203" name="Group 37"/>
            <p:cNvGrpSpPr>
              <a:grpSpLocks/>
            </p:cNvGrpSpPr>
            <p:nvPr/>
          </p:nvGrpSpPr>
          <p:grpSpPr bwMode="auto">
            <a:xfrm rot="9577521" flipV="1">
              <a:off x="4436445" y="1418953"/>
              <a:ext cx="373811" cy="109228"/>
              <a:chOff x="1200" y="1536"/>
              <a:chExt cx="480" cy="0"/>
            </a:xfrm>
          </p:grpSpPr>
          <p:sp>
            <p:nvSpPr>
              <p:cNvPr id="8236" name="Line 38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237" name="Line 39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8204" name="Group 40"/>
            <p:cNvGrpSpPr>
              <a:grpSpLocks/>
            </p:cNvGrpSpPr>
            <p:nvPr/>
          </p:nvGrpSpPr>
          <p:grpSpPr bwMode="auto">
            <a:xfrm rot="1972488" flipV="1">
              <a:off x="4412884" y="1535193"/>
              <a:ext cx="410308" cy="61216"/>
              <a:chOff x="1200" y="1536"/>
              <a:chExt cx="480" cy="0"/>
            </a:xfrm>
          </p:grpSpPr>
          <p:sp>
            <p:nvSpPr>
              <p:cNvPr id="8234" name="Line 41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235" name="Line 42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8205" name="Picture 43" descr="latex-image-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3637" y="1002429"/>
              <a:ext cx="147091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6" name="Picture 44" descr="latex-image-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6314" y="1643050"/>
              <a:ext cx="109489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7" name="Picture 45" descr="latex-image-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4952" y="2385180"/>
              <a:ext cx="106171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08" name="Group 46"/>
            <p:cNvGrpSpPr>
              <a:grpSpLocks/>
            </p:cNvGrpSpPr>
            <p:nvPr/>
          </p:nvGrpSpPr>
          <p:grpSpPr bwMode="auto">
            <a:xfrm rot="1972488" flipV="1">
              <a:off x="4321558" y="2355173"/>
              <a:ext cx="477771" cy="57615"/>
              <a:chOff x="1200" y="1536"/>
              <a:chExt cx="480" cy="0"/>
            </a:xfrm>
          </p:grpSpPr>
          <p:sp>
            <p:nvSpPr>
              <p:cNvPr id="8232" name="Line 47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233" name="Line 48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8209" name="Freeform 49"/>
            <p:cNvSpPr>
              <a:spLocks/>
            </p:cNvSpPr>
            <p:nvPr/>
          </p:nvSpPr>
          <p:spPr bwMode="auto">
            <a:xfrm rot="2345021">
              <a:off x="4118063" y="2694859"/>
              <a:ext cx="562929" cy="98425"/>
            </a:xfrm>
            <a:custGeom>
              <a:avLst/>
              <a:gdLst>
                <a:gd name="T0" fmla="*/ 0 w 4384"/>
                <a:gd name="T1" fmla="*/ 2147483647 h 712"/>
                <a:gd name="T2" fmla="*/ 2147483647 w 4384"/>
                <a:gd name="T3" fmla="*/ 2147483647 h 712"/>
                <a:gd name="T4" fmla="*/ 2147483647 w 4384"/>
                <a:gd name="T5" fmla="*/ 2147483647 h 712"/>
                <a:gd name="T6" fmla="*/ 2147483647 w 4384"/>
                <a:gd name="T7" fmla="*/ 2147483647 h 712"/>
                <a:gd name="T8" fmla="*/ 2147483647 w 4384"/>
                <a:gd name="T9" fmla="*/ 2147483647 h 712"/>
                <a:gd name="T10" fmla="*/ 2147483647 w 4384"/>
                <a:gd name="T11" fmla="*/ 2147483647 h 712"/>
                <a:gd name="T12" fmla="*/ 2147483647 w 4384"/>
                <a:gd name="T13" fmla="*/ 2147483647 h 712"/>
                <a:gd name="T14" fmla="*/ 2147483647 w 4384"/>
                <a:gd name="T15" fmla="*/ 2147483647 h 712"/>
                <a:gd name="T16" fmla="*/ 2147483647 w 4384"/>
                <a:gd name="T17" fmla="*/ 2147483647 h 712"/>
                <a:gd name="T18" fmla="*/ 2147483647 w 4384"/>
                <a:gd name="T19" fmla="*/ 2147483647 h 712"/>
                <a:gd name="T20" fmla="*/ 2147483647 w 4384"/>
                <a:gd name="T21" fmla="*/ 2147483647 h 7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84"/>
                <a:gd name="T34" fmla="*/ 0 h 712"/>
                <a:gd name="T35" fmla="*/ 4384 w 4384"/>
                <a:gd name="T36" fmla="*/ 712 h 7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84" h="712">
                  <a:moveTo>
                    <a:pt x="0" y="384"/>
                  </a:moveTo>
                  <a:cubicBezTo>
                    <a:pt x="96" y="192"/>
                    <a:pt x="192" y="0"/>
                    <a:pt x="336" y="48"/>
                  </a:cubicBezTo>
                  <a:cubicBezTo>
                    <a:pt x="480" y="96"/>
                    <a:pt x="680" y="672"/>
                    <a:pt x="864" y="672"/>
                  </a:cubicBezTo>
                  <a:cubicBezTo>
                    <a:pt x="1048" y="672"/>
                    <a:pt x="1256" y="48"/>
                    <a:pt x="1440" y="48"/>
                  </a:cubicBezTo>
                  <a:cubicBezTo>
                    <a:pt x="1624" y="48"/>
                    <a:pt x="1784" y="664"/>
                    <a:pt x="1968" y="672"/>
                  </a:cubicBezTo>
                  <a:cubicBezTo>
                    <a:pt x="2152" y="680"/>
                    <a:pt x="2360" y="104"/>
                    <a:pt x="2544" y="96"/>
                  </a:cubicBezTo>
                  <a:cubicBezTo>
                    <a:pt x="2728" y="88"/>
                    <a:pt x="2904" y="624"/>
                    <a:pt x="3072" y="624"/>
                  </a:cubicBezTo>
                  <a:cubicBezTo>
                    <a:pt x="3240" y="624"/>
                    <a:pt x="3400" y="88"/>
                    <a:pt x="3552" y="96"/>
                  </a:cubicBezTo>
                  <a:cubicBezTo>
                    <a:pt x="3704" y="104"/>
                    <a:pt x="3856" y="632"/>
                    <a:pt x="3984" y="672"/>
                  </a:cubicBezTo>
                  <a:cubicBezTo>
                    <a:pt x="4112" y="712"/>
                    <a:pt x="4256" y="400"/>
                    <a:pt x="4320" y="336"/>
                  </a:cubicBezTo>
                  <a:cubicBezTo>
                    <a:pt x="4384" y="272"/>
                    <a:pt x="4376" y="280"/>
                    <a:pt x="4368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10" name="Freeform 50"/>
            <p:cNvSpPr>
              <a:spLocks/>
            </p:cNvSpPr>
            <p:nvPr/>
          </p:nvSpPr>
          <p:spPr bwMode="auto">
            <a:xfrm rot="19357955" flipV="1">
              <a:off x="4134653" y="960418"/>
              <a:ext cx="509843" cy="111628"/>
            </a:xfrm>
            <a:custGeom>
              <a:avLst/>
              <a:gdLst>
                <a:gd name="T0" fmla="*/ 0 w 4384"/>
                <a:gd name="T1" fmla="*/ 2147483647 h 712"/>
                <a:gd name="T2" fmla="*/ 2147483647 w 4384"/>
                <a:gd name="T3" fmla="*/ 2147483647 h 712"/>
                <a:gd name="T4" fmla="*/ 2147483647 w 4384"/>
                <a:gd name="T5" fmla="*/ 2147483647 h 712"/>
                <a:gd name="T6" fmla="*/ 2147483647 w 4384"/>
                <a:gd name="T7" fmla="*/ 2147483647 h 712"/>
                <a:gd name="T8" fmla="*/ 2147483647 w 4384"/>
                <a:gd name="T9" fmla="*/ 2147483647 h 712"/>
                <a:gd name="T10" fmla="*/ 2147483647 w 4384"/>
                <a:gd name="T11" fmla="*/ 2147483647 h 712"/>
                <a:gd name="T12" fmla="*/ 2147483647 w 4384"/>
                <a:gd name="T13" fmla="*/ 2147483647 h 712"/>
                <a:gd name="T14" fmla="*/ 2147483647 w 4384"/>
                <a:gd name="T15" fmla="*/ 2147483647 h 712"/>
                <a:gd name="T16" fmla="*/ 2147483647 w 4384"/>
                <a:gd name="T17" fmla="*/ 2147483647 h 712"/>
                <a:gd name="T18" fmla="*/ 2147483647 w 4384"/>
                <a:gd name="T19" fmla="*/ 2147483647 h 712"/>
                <a:gd name="T20" fmla="*/ 2147483647 w 4384"/>
                <a:gd name="T21" fmla="*/ 2147483647 h 7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84"/>
                <a:gd name="T34" fmla="*/ 0 h 712"/>
                <a:gd name="T35" fmla="*/ 4384 w 4384"/>
                <a:gd name="T36" fmla="*/ 712 h 7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84" h="712">
                  <a:moveTo>
                    <a:pt x="0" y="384"/>
                  </a:moveTo>
                  <a:cubicBezTo>
                    <a:pt x="96" y="192"/>
                    <a:pt x="192" y="0"/>
                    <a:pt x="336" y="48"/>
                  </a:cubicBezTo>
                  <a:cubicBezTo>
                    <a:pt x="480" y="96"/>
                    <a:pt x="680" y="672"/>
                    <a:pt x="864" y="672"/>
                  </a:cubicBezTo>
                  <a:cubicBezTo>
                    <a:pt x="1048" y="672"/>
                    <a:pt x="1256" y="48"/>
                    <a:pt x="1440" y="48"/>
                  </a:cubicBezTo>
                  <a:cubicBezTo>
                    <a:pt x="1624" y="48"/>
                    <a:pt x="1784" y="664"/>
                    <a:pt x="1968" y="672"/>
                  </a:cubicBezTo>
                  <a:cubicBezTo>
                    <a:pt x="2152" y="680"/>
                    <a:pt x="2360" y="104"/>
                    <a:pt x="2544" y="96"/>
                  </a:cubicBezTo>
                  <a:cubicBezTo>
                    <a:pt x="2728" y="88"/>
                    <a:pt x="2904" y="624"/>
                    <a:pt x="3072" y="624"/>
                  </a:cubicBezTo>
                  <a:cubicBezTo>
                    <a:pt x="3240" y="624"/>
                    <a:pt x="3400" y="88"/>
                    <a:pt x="3552" y="96"/>
                  </a:cubicBezTo>
                  <a:cubicBezTo>
                    <a:pt x="3704" y="104"/>
                    <a:pt x="3856" y="632"/>
                    <a:pt x="3984" y="672"/>
                  </a:cubicBezTo>
                  <a:cubicBezTo>
                    <a:pt x="4112" y="712"/>
                    <a:pt x="4256" y="400"/>
                    <a:pt x="4320" y="336"/>
                  </a:cubicBezTo>
                  <a:cubicBezTo>
                    <a:pt x="4384" y="272"/>
                    <a:pt x="4376" y="280"/>
                    <a:pt x="4368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11" name="Line 51"/>
            <p:cNvSpPr>
              <a:spLocks noChangeShapeType="1"/>
            </p:cNvSpPr>
            <p:nvPr/>
          </p:nvSpPr>
          <p:spPr bwMode="auto">
            <a:xfrm rot="19912271" flipV="1">
              <a:off x="4123593" y="2285555"/>
              <a:ext cx="300819" cy="1644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8212" name="Picture 52" descr="latex-image-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0153" y="1060044"/>
              <a:ext cx="314090" cy="214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3" name="Picture 56" descr="latex-image-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7752" y="2071678"/>
              <a:ext cx="109489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4" name="Picture 57" descr="latex-image-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6314" y="1214422"/>
              <a:ext cx="109489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15" name="Group 58"/>
            <p:cNvGrpSpPr>
              <a:grpSpLocks/>
            </p:cNvGrpSpPr>
            <p:nvPr/>
          </p:nvGrpSpPr>
          <p:grpSpPr bwMode="auto">
            <a:xfrm rot="9359215" flipV="1">
              <a:off x="2753320" y="2323965"/>
              <a:ext cx="849370" cy="57615"/>
              <a:chOff x="1200" y="1536"/>
              <a:chExt cx="480" cy="0"/>
            </a:xfrm>
          </p:grpSpPr>
          <p:sp>
            <p:nvSpPr>
              <p:cNvPr id="8230" name="Line 59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231" name="Line 60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8216" name="Freeform 61"/>
            <p:cNvSpPr>
              <a:spLocks/>
            </p:cNvSpPr>
            <p:nvPr/>
          </p:nvSpPr>
          <p:spPr bwMode="auto">
            <a:xfrm rot="1645034">
              <a:off x="3517532" y="2317963"/>
              <a:ext cx="706702" cy="114029"/>
            </a:xfrm>
            <a:custGeom>
              <a:avLst/>
              <a:gdLst>
                <a:gd name="T0" fmla="*/ 0 w 4384"/>
                <a:gd name="T1" fmla="*/ 2147483647 h 712"/>
                <a:gd name="T2" fmla="*/ 2147483647 w 4384"/>
                <a:gd name="T3" fmla="*/ 2147483647 h 712"/>
                <a:gd name="T4" fmla="*/ 2147483647 w 4384"/>
                <a:gd name="T5" fmla="*/ 2147483647 h 712"/>
                <a:gd name="T6" fmla="*/ 2147483647 w 4384"/>
                <a:gd name="T7" fmla="*/ 2147483647 h 712"/>
                <a:gd name="T8" fmla="*/ 2147483647 w 4384"/>
                <a:gd name="T9" fmla="*/ 2147483647 h 712"/>
                <a:gd name="T10" fmla="*/ 2147483647 w 4384"/>
                <a:gd name="T11" fmla="*/ 2147483647 h 712"/>
                <a:gd name="T12" fmla="*/ 2147483647 w 4384"/>
                <a:gd name="T13" fmla="*/ 2147483647 h 712"/>
                <a:gd name="T14" fmla="*/ 2147483647 w 4384"/>
                <a:gd name="T15" fmla="*/ 2147483647 h 712"/>
                <a:gd name="T16" fmla="*/ 2147483647 w 4384"/>
                <a:gd name="T17" fmla="*/ 2147483647 h 712"/>
                <a:gd name="T18" fmla="*/ 2147483647 w 4384"/>
                <a:gd name="T19" fmla="*/ 2147483647 h 712"/>
                <a:gd name="T20" fmla="*/ 2147483647 w 4384"/>
                <a:gd name="T21" fmla="*/ 2147483647 h 7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84"/>
                <a:gd name="T34" fmla="*/ 0 h 712"/>
                <a:gd name="T35" fmla="*/ 4384 w 4384"/>
                <a:gd name="T36" fmla="*/ 712 h 7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84" h="712">
                  <a:moveTo>
                    <a:pt x="0" y="384"/>
                  </a:moveTo>
                  <a:cubicBezTo>
                    <a:pt x="96" y="192"/>
                    <a:pt x="192" y="0"/>
                    <a:pt x="336" y="48"/>
                  </a:cubicBezTo>
                  <a:cubicBezTo>
                    <a:pt x="480" y="96"/>
                    <a:pt x="680" y="672"/>
                    <a:pt x="864" y="672"/>
                  </a:cubicBezTo>
                  <a:cubicBezTo>
                    <a:pt x="1048" y="672"/>
                    <a:pt x="1256" y="48"/>
                    <a:pt x="1440" y="48"/>
                  </a:cubicBezTo>
                  <a:cubicBezTo>
                    <a:pt x="1624" y="48"/>
                    <a:pt x="1784" y="664"/>
                    <a:pt x="1968" y="672"/>
                  </a:cubicBezTo>
                  <a:cubicBezTo>
                    <a:pt x="2152" y="680"/>
                    <a:pt x="2360" y="104"/>
                    <a:pt x="2544" y="96"/>
                  </a:cubicBezTo>
                  <a:cubicBezTo>
                    <a:pt x="2728" y="88"/>
                    <a:pt x="2904" y="624"/>
                    <a:pt x="3072" y="624"/>
                  </a:cubicBezTo>
                  <a:cubicBezTo>
                    <a:pt x="3240" y="624"/>
                    <a:pt x="3400" y="88"/>
                    <a:pt x="3552" y="96"/>
                  </a:cubicBezTo>
                  <a:cubicBezTo>
                    <a:pt x="3704" y="104"/>
                    <a:pt x="3856" y="632"/>
                    <a:pt x="3984" y="672"/>
                  </a:cubicBezTo>
                  <a:cubicBezTo>
                    <a:pt x="4112" y="712"/>
                    <a:pt x="4256" y="400"/>
                    <a:pt x="4320" y="336"/>
                  </a:cubicBezTo>
                  <a:cubicBezTo>
                    <a:pt x="4384" y="272"/>
                    <a:pt x="4376" y="280"/>
                    <a:pt x="4368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8217" name="Picture 62" descr="latex-image-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5663" y="2496809"/>
              <a:ext cx="147091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8" name="Picture 63" descr="latex-image-1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0153" y="2476404"/>
              <a:ext cx="265428" cy="181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19" name="Picture 64" descr="latex-image-1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5695" y="714356"/>
              <a:ext cx="318514" cy="207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0" name="Picture 65" descr="latex-image-1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5695" y="2903712"/>
              <a:ext cx="265428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21" name="Line 66"/>
            <p:cNvSpPr>
              <a:spLocks noChangeShapeType="1"/>
            </p:cNvSpPr>
            <p:nvPr/>
          </p:nvSpPr>
          <p:spPr bwMode="auto">
            <a:xfrm rot="1173099">
              <a:off x="4137970" y="1240090"/>
              <a:ext cx="378235" cy="2316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8222" name="Picture 67" descr="latex-image-1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7924" y="1405732"/>
              <a:ext cx="185800" cy="170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3" name="Picture 68" descr="latex-image-1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1753" y="2212336"/>
              <a:ext cx="185800" cy="170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4" name="Picture 69" descr="latex-image-1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5468" y="1751419"/>
              <a:ext cx="265428" cy="187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25" name="Line 70"/>
            <p:cNvSpPr>
              <a:spLocks noChangeShapeType="1"/>
            </p:cNvSpPr>
            <p:nvPr/>
          </p:nvSpPr>
          <p:spPr bwMode="auto">
            <a:xfrm>
              <a:off x="3539651" y="1436940"/>
              <a:ext cx="0" cy="345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26" name="Line 71"/>
            <p:cNvSpPr>
              <a:spLocks noChangeShapeType="1"/>
            </p:cNvSpPr>
            <p:nvPr/>
          </p:nvSpPr>
          <p:spPr bwMode="auto">
            <a:xfrm>
              <a:off x="3546287" y="1767023"/>
              <a:ext cx="0" cy="429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8227" name="Group 53"/>
            <p:cNvGrpSpPr>
              <a:grpSpLocks/>
            </p:cNvGrpSpPr>
            <p:nvPr/>
          </p:nvGrpSpPr>
          <p:grpSpPr bwMode="auto">
            <a:xfrm rot="9699870" flipV="1">
              <a:off x="4367686" y="2208763"/>
              <a:ext cx="439062" cy="134434"/>
              <a:chOff x="1200" y="1536"/>
              <a:chExt cx="480" cy="0"/>
            </a:xfrm>
          </p:grpSpPr>
          <p:sp>
            <p:nvSpPr>
              <p:cNvPr id="8228" name="Line 54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229" name="Line 55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84" name="タイトル 83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357313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 smtClean="0"/>
              <a:t>Higgs</a:t>
            </a:r>
            <a:r>
              <a:rPr lang="ja-JP" altLang="en-US" dirty="0" smtClean="0"/>
              <a:t>粒子の再構成</a:t>
            </a:r>
            <a:r>
              <a:rPr lang="en-US" altLang="ja-JP" dirty="0" smtClean="0"/>
              <a:t>  </a:t>
            </a:r>
            <a:endParaRPr lang="ja-JP" altLang="en-US" dirty="0" smtClean="0"/>
          </a:p>
        </p:txBody>
      </p:sp>
      <p:sp>
        <p:nvSpPr>
          <p:cNvPr id="8199" name="コンテンツ プレースホルダ 85"/>
          <p:cNvSpPr>
            <a:spLocks noGrp="1"/>
          </p:cNvSpPr>
          <p:nvPr>
            <p:ph idx="1"/>
          </p:nvPr>
        </p:nvSpPr>
        <p:spPr>
          <a:xfrm>
            <a:off x="714375" y="1357313"/>
            <a:ext cx="7772400" cy="24288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ja-JP" altLang="en-US" sz="2800" dirty="0" smtClean="0">
                <a:solidFill>
                  <a:srgbClr val="0F37CD"/>
                </a:solidFill>
              </a:rPr>
              <a:t>正しい</a:t>
            </a:r>
            <a:r>
              <a:rPr lang="en-US" altLang="ja-JP" sz="2800" dirty="0" smtClean="0">
                <a:solidFill>
                  <a:srgbClr val="0F37CD"/>
                </a:solidFill>
              </a:rPr>
              <a:t>jet</a:t>
            </a:r>
            <a:r>
              <a:rPr lang="ja-JP" altLang="en-US" sz="2800" dirty="0" smtClean="0">
                <a:solidFill>
                  <a:srgbClr val="0F37CD"/>
                </a:solidFill>
              </a:rPr>
              <a:t>の組み合わせを探す必要がある。</a:t>
            </a:r>
            <a:endParaRPr lang="en-US" altLang="ja-JP" sz="2800" dirty="0" smtClean="0">
              <a:solidFill>
                <a:srgbClr val="0F37CD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rgbClr val="0F37CD"/>
                </a:solidFill>
              </a:rPr>
              <a:t>ここで</a:t>
            </a:r>
            <a:r>
              <a:rPr lang="ja-JP" altLang="en-US" sz="2800" dirty="0" smtClean="0">
                <a:solidFill>
                  <a:srgbClr val="0F37CD"/>
                </a:solidFill>
              </a:rPr>
              <a:t>は強制的に４</a:t>
            </a:r>
            <a:r>
              <a:rPr lang="en-US" altLang="ja-JP" sz="2800" dirty="0" smtClean="0">
                <a:solidFill>
                  <a:srgbClr val="0F37CD"/>
                </a:solidFill>
              </a:rPr>
              <a:t>jet</a:t>
            </a:r>
            <a:r>
              <a:rPr lang="ja-JP" altLang="en-US" sz="2800" dirty="0" smtClean="0">
                <a:solidFill>
                  <a:srgbClr val="0F37CD"/>
                </a:solidFill>
              </a:rPr>
              <a:t>とみなす。</a:t>
            </a:r>
            <a:endParaRPr lang="en-US" altLang="ja-JP" sz="2800" dirty="0" smtClean="0">
              <a:solidFill>
                <a:srgbClr val="0F37CD"/>
              </a:solidFill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ja-JP" sz="2800" dirty="0" smtClean="0">
                <a:solidFill>
                  <a:srgbClr val="FF0000"/>
                </a:solidFill>
              </a:rPr>
              <a:t>χ</a:t>
            </a:r>
            <a:r>
              <a:rPr lang="en-US" altLang="ja-JP" sz="2800" baseline="30000" dirty="0" smtClean="0">
                <a:solidFill>
                  <a:srgbClr val="FF0000"/>
                </a:solidFill>
              </a:rPr>
              <a:t>2 </a:t>
            </a:r>
            <a:r>
              <a:rPr lang="en-US" altLang="ja-JP" sz="2800" dirty="0" smtClean="0">
                <a:solidFill>
                  <a:srgbClr val="FF0000"/>
                </a:solidFill>
              </a:rPr>
              <a:t> </a:t>
            </a:r>
            <a:r>
              <a:rPr lang="ja-JP" altLang="en-US" sz="2800" dirty="0" smtClean="0">
                <a:solidFill>
                  <a:srgbClr val="FF0000"/>
                </a:solidFill>
              </a:rPr>
              <a:t>が最小になる</a:t>
            </a:r>
            <a:r>
              <a:rPr lang="en-US" altLang="ja-JP" sz="2800" dirty="0" smtClean="0">
                <a:solidFill>
                  <a:srgbClr val="FF0000"/>
                </a:solidFill>
              </a:rPr>
              <a:t>jet </a:t>
            </a:r>
            <a:r>
              <a:rPr lang="ja-JP" altLang="en-US" sz="2800" dirty="0" smtClean="0">
                <a:solidFill>
                  <a:srgbClr val="FF0000"/>
                </a:solidFill>
              </a:rPr>
              <a:t>のペアを正しいペアと</a:t>
            </a:r>
            <a:r>
              <a:rPr lang="ja-JP" altLang="en-US" sz="2800" dirty="0">
                <a:solidFill>
                  <a:srgbClr val="FF0000"/>
                </a:solidFill>
              </a:rPr>
              <a:t>する。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eaLnBrk="1" hangingPunct="1">
              <a:buFont typeface="Arial" pitchFamily="34" charset="0"/>
              <a:buNone/>
            </a:pPr>
            <a:endParaRPr lang="ja-JP" altLang="en-US" sz="2800" dirty="0" smtClean="0"/>
          </a:p>
        </p:txBody>
      </p:sp>
      <p:sp>
        <p:nvSpPr>
          <p:cNvPr id="3100" name="スライド番号プレースホルダ 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F8191-3E97-4777-B607-33E9FB56237F}" type="slidenum">
              <a:rPr lang="en-US" altLang="ja-JP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448800" y="5244042"/>
            <a:ext cx="2081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８ＧｅＶどこから？？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3078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solidFill>
            <a:srgbClr val="FFFF66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再構成した</a:t>
            </a:r>
            <a:r>
              <a:rPr lang="en-US" altLang="ja-JP" dirty="0" smtClean="0"/>
              <a:t>Higgs</a:t>
            </a:r>
            <a:r>
              <a:rPr lang="ja-JP" altLang="en-US" dirty="0" smtClean="0"/>
              <a:t>のエネルギー分布</a:t>
            </a:r>
            <a:r>
              <a:rPr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2133600" cy="365125"/>
          </a:xfrm>
        </p:spPr>
        <p:txBody>
          <a:bodyPr/>
          <a:lstStyle/>
          <a:p>
            <a:fld id="{848209C0-7403-453F-B4C4-DEAB0B37EE87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152400" y="1219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ja-JP" sz="2400" dirty="0" smtClean="0"/>
              <a:t>Higgs</a:t>
            </a:r>
            <a:r>
              <a:rPr lang="ja-JP" altLang="en-US" sz="2400" dirty="0" smtClean="0"/>
              <a:t>の</a:t>
            </a:r>
            <a:r>
              <a:rPr lang="en-US" altLang="ja-JP" sz="2400" dirty="0" smtClean="0"/>
              <a:t> </a:t>
            </a:r>
            <a:r>
              <a:rPr lang="ja-JP" altLang="en-US" sz="2400" dirty="0"/>
              <a:t>エネルギー分布</a:t>
            </a:r>
            <a:r>
              <a:rPr lang="ja-JP" altLang="en-US" sz="2400" dirty="0" smtClean="0"/>
              <a:t>の</a:t>
            </a:r>
            <a:r>
              <a:rPr lang="ja-JP" altLang="en-US" sz="2400" dirty="0"/>
              <a:t>エッジ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A</a:t>
            </a:r>
            <a:r>
              <a:rPr lang="en-US" altLang="ja-JP" sz="2400" baseline="-25000" dirty="0" smtClean="0"/>
              <a:t>H</a:t>
            </a:r>
            <a:r>
              <a:rPr lang="en-US" altLang="ja-JP" sz="2400" dirty="0" smtClean="0"/>
              <a:t> </a:t>
            </a:r>
            <a:r>
              <a:rPr lang="ja-JP" altLang="en-US" sz="2400" dirty="0"/>
              <a:t>と</a:t>
            </a:r>
            <a:r>
              <a:rPr lang="en-US" altLang="ja-JP" sz="2400" dirty="0"/>
              <a:t> Z</a:t>
            </a:r>
            <a:r>
              <a:rPr lang="en-US" altLang="ja-JP" sz="2400" baseline="-25000" dirty="0"/>
              <a:t>H</a:t>
            </a:r>
            <a:r>
              <a:rPr lang="en-US" altLang="ja-JP" sz="2400" dirty="0"/>
              <a:t> </a:t>
            </a:r>
            <a:r>
              <a:rPr lang="ja-JP" altLang="en-US" sz="2400" dirty="0" smtClean="0"/>
              <a:t>質量を情報を含む。</a:t>
            </a:r>
            <a:endParaRPr lang="en-US" altLang="ja-JP" sz="2400" dirty="0" smtClean="0"/>
          </a:p>
          <a:p>
            <a:pPr>
              <a:buFont typeface="Wingdings" pitchFamily="2" charset="2"/>
              <a:buChar char="Ø"/>
            </a:pPr>
            <a:r>
              <a:rPr lang="ja-JP" altLang="en-US" sz="2400" dirty="0">
                <a:solidFill>
                  <a:srgbClr val="FF0000"/>
                </a:solidFill>
              </a:rPr>
              <a:t>エッジをちゃんと</a:t>
            </a:r>
            <a:r>
              <a:rPr lang="ja-JP" altLang="en-US" sz="2400" dirty="0" smtClean="0">
                <a:solidFill>
                  <a:srgbClr val="FF0000"/>
                </a:solidFill>
              </a:rPr>
              <a:t>決めたい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ja-JP" sz="2400" dirty="0" smtClean="0"/>
              <a:t>Higgs </a:t>
            </a:r>
            <a:r>
              <a:rPr lang="ja-JP" altLang="en-US" sz="2400" dirty="0" smtClean="0"/>
              <a:t>のエネルギー分布の立ち上がりが</a:t>
            </a:r>
            <a:r>
              <a:rPr lang="en-US" altLang="ja-JP" sz="2400" dirty="0" smtClean="0"/>
              <a:t>H-&gt;WW</a:t>
            </a:r>
            <a:r>
              <a:rPr lang="ja-JP" altLang="en-US" sz="2400" dirty="0" smtClean="0"/>
              <a:t>のレプトニック崩壊によるエネルギー欠損の為シフトしている。</a:t>
            </a:r>
            <a:r>
              <a:rPr lang="en-US" altLang="ja-JP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altLang="ja-JP" sz="2400" dirty="0" smtClean="0">
                <a:solidFill>
                  <a:srgbClr val="FF0000"/>
                </a:solidFill>
              </a:rPr>
              <a:t>H-&gt;WW </a:t>
            </a:r>
            <a:r>
              <a:rPr lang="ja-JP" altLang="en-US" sz="2400" dirty="0">
                <a:solidFill>
                  <a:srgbClr val="FF0000"/>
                </a:solidFill>
              </a:rPr>
              <a:t>レプトニック</a:t>
            </a:r>
            <a:r>
              <a:rPr lang="ja-JP" altLang="en-US" sz="2400" dirty="0" smtClean="0">
                <a:solidFill>
                  <a:srgbClr val="FF0000"/>
                </a:solidFill>
              </a:rPr>
              <a:t>崩壊の事象を取り除きたい。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14" name="図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9519612" y="3658696"/>
            <a:ext cx="3360420" cy="315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図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7678" y="3647909"/>
            <a:ext cx="3404989" cy="321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テキスト ボックス 27"/>
          <p:cNvSpPr txBox="1"/>
          <p:nvPr/>
        </p:nvSpPr>
        <p:spPr>
          <a:xfrm>
            <a:off x="4527998" y="6453336"/>
            <a:ext cx="577402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GeV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303968" y="6525344"/>
            <a:ext cx="577402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GeV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858330" y="3447550"/>
            <a:ext cx="3027752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0F06CA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Higgs </a:t>
            </a:r>
            <a:r>
              <a:rPr lang="ja-JP" altLang="en-US" sz="2400" b="1" dirty="0" smtClean="0"/>
              <a:t>エネルギー分布</a:t>
            </a:r>
            <a:endParaRPr kumimoji="1" lang="ja-JP" altLang="en-US" sz="2400" b="1" dirty="0"/>
          </a:p>
        </p:txBody>
      </p:sp>
      <p:sp>
        <p:nvSpPr>
          <p:cNvPr id="26" name="円/楕円​​ 25"/>
          <p:cNvSpPr/>
          <p:nvPr/>
        </p:nvSpPr>
        <p:spPr>
          <a:xfrm>
            <a:off x="2151734" y="5638800"/>
            <a:ext cx="792088" cy="8563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27" name="右矢印​​ 26"/>
          <p:cNvSpPr/>
          <p:nvPr/>
        </p:nvSpPr>
        <p:spPr>
          <a:xfrm>
            <a:off x="1589396" y="5673543"/>
            <a:ext cx="4892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-93686" y="5592694"/>
            <a:ext cx="15680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/>
              <a:t> </a:t>
            </a:r>
            <a:r>
              <a:rPr lang="ja-JP" altLang="en-US" b="1" dirty="0" smtClean="0"/>
              <a:t>レプトニックな</a:t>
            </a:r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欠損</a:t>
            </a:r>
            <a:r>
              <a:rPr lang="en-US" altLang="ja-JP" b="1" dirty="0" smtClean="0"/>
              <a:t> </a:t>
            </a:r>
            <a:r>
              <a:rPr lang="ja-JP" altLang="en-US" b="1" dirty="0" smtClean="0"/>
              <a:t>事象</a:t>
            </a:r>
            <a:endParaRPr lang="en-US" altLang="ja-JP" b="1" dirty="0" smtClean="0"/>
          </a:p>
          <a:p>
            <a:r>
              <a:rPr lang="ja-JP" altLang="en-US" b="1" dirty="0" smtClean="0"/>
              <a:t>によるシフト</a:t>
            </a:r>
            <a:r>
              <a:rPr lang="en-US" altLang="ja-JP" b="1" dirty="0" smtClean="0"/>
              <a:t> </a:t>
            </a:r>
            <a:endParaRPr kumimoji="1" lang="ja-JP" altLang="en-US" b="1" dirty="0"/>
          </a:p>
        </p:txBody>
      </p:sp>
      <p:pic>
        <p:nvPicPr>
          <p:cNvPr id="3073" name="図 30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52478" y="3962400"/>
            <a:ext cx="1732484" cy="570701"/>
          </a:xfrm>
          <a:prstGeom prst="rect">
            <a:avLst/>
          </a:prstGeom>
        </p:spPr>
      </p:pic>
      <p:pic>
        <p:nvPicPr>
          <p:cNvPr id="3076" name="図 307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51169" y="4293096"/>
            <a:ext cx="1753039" cy="723534"/>
          </a:xfrm>
          <a:prstGeom prst="rect">
            <a:avLst/>
          </a:prstGeom>
        </p:spPr>
      </p:pic>
      <p:sp>
        <p:nvSpPr>
          <p:cNvPr id="3077" name="左矢印 3076"/>
          <p:cNvSpPr/>
          <p:nvPr/>
        </p:nvSpPr>
        <p:spPr>
          <a:xfrm>
            <a:off x="10143728" y="5798426"/>
            <a:ext cx="432048" cy="239590"/>
          </a:xfrm>
          <a:prstGeom prst="leftArrow">
            <a:avLst/>
          </a:prstGeom>
          <a:solidFill>
            <a:srgbClr val="0F06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8" name="テキスト ボックス 3077"/>
          <p:cNvSpPr txBox="1"/>
          <p:nvPr/>
        </p:nvSpPr>
        <p:spPr>
          <a:xfrm>
            <a:off x="9994122" y="5488877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シフト</a:t>
            </a:r>
            <a:endParaRPr kumimoji="1" lang="ja-JP" altLang="en-US" dirty="0"/>
          </a:p>
        </p:txBody>
      </p:sp>
      <p:grpSp>
        <p:nvGrpSpPr>
          <p:cNvPr id="17" name="グループ化 76"/>
          <p:cNvGrpSpPr>
            <a:grpSpLocks/>
          </p:cNvGrpSpPr>
          <p:nvPr/>
        </p:nvGrpSpPr>
        <p:grpSpPr bwMode="auto">
          <a:xfrm>
            <a:off x="5791200" y="3747825"/>
            <a:ext cx="2560634" cy="2576775"/>
            <a:chOff x="2753320" y="714356"/>
            <a:chExt cx="2213921" cy="2362200"/>
          </a:xfrm>
        </p:grpSpPr>
        <p:sp>
          <p:nvSpPr>
            <p:cNvPr id="18" name="Freeform 33"/>
            <p:cNvSpPr>
              <a:spLocks/>
            </p:cNvSpPr>
            <p:nvPr/>
          </p:nvSpPr>
          <p:spPr bwMode="auto">
            <a:xfrm rot="-1342598">
              <a:off x="3510896" y="1290502"/>
              <a:ext cx="686795" cy="70818"/>
            </a:xfrm>
            <a:custGeom>
              <a:avLst/>
              <a:gdLst>
                <a:gd name="T0" fmla="*/ 0 w 4384"/>
                <a:gd name="T1" fmla="*/ 2147483647 h 712"/>
                <a:gd name="T2" fmla="*/ 2147483647 w 4384"/>
                <a:gd name="T3" fmla="*/ 2147483647 h 712"/>
                <a:gd name="T4" fmla="*/ 2147483647 w 4384"/>
                <a:gd name="T5" fmla="*/ 2147483647 h 712"/>
                <a:gd name="T6" fmla="*/ 2147483647 w 4384"/>
                <a:gd name="T7" fmla="*/ 2147483647 h 712"/>
                <a:gd name="T8" fmla="*/ 2147483647 w 4384"/>
                <a:gd name="T9" fmla="*/ 2147483647 h 712"/>
                <a:gd name="T10" fmla="*/ 2147483647 w 4384"/>
                <a:gd name="T11" fmla="*/ 2147483647 h 712"/>
                <a:gd name="T12" fmla="*/ 2147483647 w 4384"/>
                <a:gd name="T13" fmla="*/ 2147483647 h 712"/>
                <a:gd name="T14" fmla="*/ 2147483647 w 4384"/>
                <a:gd name="T15" fmla="*/ 2147483647 h 712"/>
                <a:gd name="T16" fmla="*/ 2147483647 w 4384"/>
                <a:gd name="T17" fmla="*/ 2147483647 h 712"/>
                <a:gd name="T18" fmla="*/ 2147483647 w 4384"/>
                <a:gd name="T19" fmla="*/ 2147483647 h 712"/>
                <a:gd name="T20" fmla="*/ 2147483647 w 4384"/>
                <a:gd name="T21" fmla="*/ 2147483647 h 7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84"/>
                <a:gd name="T34" fmla="*/ 0 h 712"/>
                <a:gd name="T35" fmla="*/ 4384 w 4384"/>
                <a:gd name="T36" fmla="*/ 712 h 7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84" h="712">
                  <a:moveTo>
                    <a:pt x="0" y="384"/>
                  </a:moveTo>
                  <a:cubicBezTo>
                    <a:pt x="96" y="192"/>
                    <a:pt x="192" y="0"/>
                    <a:pt x="336" y="48"/>
                  </a:cubicBezTo>
                  <a:cubicBezTo>
                    <a:pt x="480" y="96"/>
                    <a:pt x="680" y="672"/>
                    <a:pt x="864" y="672"/>
                  </a:cubicBezTo>
                  <a:cubicBezTo>
                    <a:pt x="1048" y="672"/>
                    <a:pt x="1256" y="48"/>
                    <a:pt x="1440" y="48"/>
                  </a:cubicBezTo>
                  <a:cubicBezTo>
                    <a:pt x="1624" y="48"/>
                    <a:pt x="1784" y="664"/>
                    <a:pt x="1968" y="672"/>
                  </a:cubicBezTo>
                  <a:cubicBezTo>
                    <a:pt x="2152" y="680"/>
                    <a:pt x="2360" y="104"/>
                    <a:pt x="2544" y="96"/>
                  </a:cubicBezTo>
                  <a:cubicBezTo>
                    <a:pt x="2728" y="88"/>
                    <a:pt x="2904" y="624"/>
                    <a:pt x="3072" y="624"/>
                  </a:cubicBezTo>
                  <a:cubicBezTo>
                    <a:pt x="3240" y="624"/>
                    <a:pt x="3400" y="88"/>
                    <a:pt x="3552" y="96"/>
                  </a:cubicBezTo>
                  <a:cubicBezTo>
                    <a:pt x="3704" y="104"/>
                    <a:pt x="3856" y="632"/>
                    <a:pt x="3984" y="672"/>
                  </a:cubicBezTo>
                  <a:cubicBezTo>
                    <a:pt x="4112" y="712"/>
                    <a:pt x="4256" y="400"/>
                    <a:pt x="4320" y="336"/>
                  </a:cubicBezTo>
                  <a:cubicBezTo>
                    <a:pt x="4384" y="272"/>
                    <a:pt x="4376" y="280"/>
                    <a:pt x="4368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9" name="Group 34"/>
            <p:cNvGrpSpPr>
              <a:grpSpLocks/>
            </p:cNvGrpSpPr>
            <p:nvPr/>
          </p:nvGrpSpPr>
          <p:grpSpPr bwMode="auto">
            <a:xfrm rot="1261895" flipV="1">
              <a:off x="2778614" y="1220278"/>
              <a:ext cx="850476" cy="116430"/>
              <a:chOff x="1200" y="1536"/>
              <a:chExt cx="480" cy="0"/>
            </a:xfrm>
          </p:grpSpPr>
          <p:sp>
            <p:nvSpPr>
              <p:cNvPr id="61" name="Line 35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2" name="Line 36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20" name="Group 37"/>
            <p:cNvGrpSpPr>
              <a:grpSpLocks/>
            </p:cNvGrpSpPr>
            <p:nvPr/>
          </p:nvGrpSpPr>
          <p:grpSpPr bwMode="auto">
            <a:xfrm rot="9577521" flipV="1">
              <a:off x="4436445" y="1418953"/>
              <a:ext cx="373811" cy="109228"/>
              <a:chOff x="1200" y="1536"/>
              <a:chExt cx="480" cy="0"/>
            </a:xfrm>
          </p:grpSpPr>
          <p:sp>
            <p:nvSpPr>
              <p:cNvPr id="59" name="Line 38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0" name="Line 39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21" name="Group 40"/>
            <p:cNvGrpSpPr>
              <a:grpSpLocks/>
            </p:cNvGrpSpPr>
            <p:nvPr/>
          </p:nvGrpSpPr>
          <p:grpSpPr bwMode="auto">
            <a:xfrm rot="1972488" flipV="1">
              <a:off x="4412884" y="1535193"/>
              <a:ext cx="410308" cy="61216"/>
              <a:chOff x="1200" y="1536"/>
              <a:chExt cx="480" cy="0"/>
            </a:xfrm>
          </p:grpSpPr>
          <p:sp>
            <p:nvSpPr>
              <p:cNvPr id="57" name="Line 41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8" name="Line 42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pic>
          <p:nvPicPr>
            <p:cNvPr id="22" name="Picture 43" descr="latex-image-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3637" y="1002429"/>
              <a:ext cx="147091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44" descr="latex-image-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6314" y="1643050"/>
              <a:ext cx="109489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45" descr="latex-image-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4952" y="2385180"/>
              <a:ext cx="106171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5" name="Group 46"/>
            <p:cNvGrpSpPr>
              <a:grpSpLocks/>
            </p:cNvGrpSpPr>
            <p:nvPr/>
          </p:nvGrpSpPr>
          <p:grpSpPr bwMode="auto">
            <a:xfrm rot="1972488" flipV="1">
              <a:off x="4321558" y="2355173"/>
              <a:ext cx="477771" cy="57615"/>
              <a:chOff x="1200" y="1536"/>
              <a:chExt cx="480" cy="0"/>
            </a:xfrm>
          </p:grpSpPr>
          <p:sp>
            <p:nvSpPr>
              <p:cNvPr id="55" name="Line 47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6" name="Line 48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2" name="Freeform 49"/>
            <p:cNvSpPr>
              <a:spLocks/>
            </p:cNvSpPr>
            <p:nvPr/>
          </p:nvSpPr>
          <p:spPr bwMode="auto">
            <a:xfrm rot="2345021">
              <a:off x="4118063" y="2694859"/>
              <a:ext cx="562929" cy="98425"/>
            </a:xfrm>
            <a:custGeom>
              <a:avLst/>
              <a:gdLst>
                <a:gd name="T0" fmla="*/ 0 w 4384"/>
                <a:gd name="T1" fmla="*/ 2147483647 h 712"/>
                <a:gd name="T2" fmla="*/ 2147483647 w 4384"/>
                <a:gd name="T3" fmla="*/ 2147483647 h 712"/>
                <a:gd name="T4" fmla="*/ 2147483647 w 4384"/>
                <a:gd name="T5" fmla="*/ 2147483647 h 712"/>
                <a:gd name="T6" fmla="*/ 2147483647 w 4384"/>
                <a:gd name="T7" fmla="*/ 2147483647 h 712"/>
                <a:gd name="T8" fmla="*/ 2147483647 w 4384"/>
                <a:gd name="T9" fmla="*/ 2147483647 h 712"/>
                <a:gd name="T10" fmla="*/ 2147483647 w 4384"/>
                <a:gd name="T11" fmla="*/ 2147483647 h 712"/>
                <a:gd name="T12" fmla="*/ 2147483647 w 4384"/>
                <a:gd name="T13" fmla="*/ 2147483647 h 712"/>
                <a:gd name="T14" fmla="*/ 2147483647 w 4384"/>
                <a:gd name="T15" fmla="*/ 2147483647 h 712"/>
                <a:gd name="T16" fmla="*/ 2147483647 w 4384"/>
                <a:gd name="T17" fmla="*/ 2147483647 h 712"/>
                <a:gd name="T18" fmla="*/ 2147483647 w 4384"/>
                <a:gd name="T19" fmla="*/ 2147483647 h 712"/>
                <a:gd name="T20" fmla="*/ 2147483647 w 4384"/>
                <a:gd name="T21" fmla="*/ 2147483647 h 7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84"/>
                <a:gd name="T34" fmla="*/ 0 h 712"/>
                <a:gd name="T35" fmla="*/ 4384 w 4384"/>
                <a:gd name="T36" fmla="*/ 712 h 7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84" h="712">
                  <a:moveTo>
                    <a:pt x="0" y="384"/>
                  </a:moveTo>
                  <a:cubicBezTo>
                    <a:pt x="96" y="192"/>
                    <a:pt x="192" y="0"/>
                    <a:pt x="336" y="48"/>
                  </a:cubicBezTo>
                  <a:cubicBezTo>
                    <a:pt x="480" y="96"/>
                    <a:pt x="680" y="672"/>
                    <a:pt x="864" y="672"/>
                  </a:cubicBezTo>
                  <a:cubicBezTo>
                    <a:pt x="1048" y="672"/>
                    <a:pt x="1256" y="48"/>
                    <a:pt x="1440" y="48"/>
                  </a:cubicBezTo>
                  <a:cubicBezTo>
                    <a:pt x="1624" y="48"/>
                    <a:pt x="1784" y="664"/>
                    <a:pt x="1968" y="672"/>
                  </a:cubicBezTo>
                  <a:cubicBezTo>
                    <a:pt x="2152" y="680"/>
                    <a:pt x="2360" y="104"/>
                    <a:pt x="2544" y="96"/>
                  </a:cubicBezTo>
                  <a:cubicBezTo>
                    <a:pt x="2728" y="88"/>
                    <a:pt x="2904" y="624"/>
                    <a:pt x="3072" y="624"/>
                  </a:cubicBezTo>
                  <a:cubicBezTo>
                    <a:pt x="3240" y="624"/>
                    <a:pt x="3400" y="88"/>
                    <a:pt x="3552" y="96"/>
                  </a:cubicBezTo>
                  <a:cubicBezTo>
                    <a:pt x="3704" y="104"/>
                    <a:pt x="3856" y="632"/>
                    <a:pt x="3984" y="672"/>
                  </a:cubicBezTo>
                  <a:cubicBezTo>
                    <a:pt x="4112" y="712"/>
                    <a:pt x="4256" y="400"/>
                    <a:pt x="4320" y="336"/>
                  </a:cubicBezTo>
                  <a:cubicBezTo>
                    <a:pt x="4384" y="272"/>
                    <a:pt x="4376" y="280"/>
                    <a:pt x="4368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" name="Freeform 50"/>
            <p:cNvSpPr>
              <a:spLocks/>
            </p:cNvSpPr>
            <p:nvPr/>
          </p:nvSpPr>
          <p:spPr bwMode="auto">
            <a:xfrm rot="19357955" flipV="1">
              <a:off x="4134653" y="960418"/>
              <a:ext cx="509843" cy="111628"/>
            </a:xfrm>
            <a:custGeom>
              <a:avLst/>
              <a:gdLst>
                <a:gd name="T0" fmla="*/ 0 w 4384"/>
                <a:gd name="T1" fmla="*/ 2147483647 h 712"/>
                <a:gd name="T2" fmla="*/ 2147483647 w 4384"/>
                <a:gd name="T3" fmla="*/ 2147483647 h 712"/>
                <a:gd name="T4" fmla="*/ 2147483647 w 4384"/>
                <a:gd name="T5" fmla="*/ 2147483647 h 712"/>
                <a:gd name="T6" fmla="*/ 2147483647 w 4384"/>
                <a:gd name="T7" fmla="*/ 2147483647 h 712"/>
                <a:gd name="T8" fmla="*/ 2147483647 w 4384"/>
                <a:gd name="T9" fmla="*/ 2147483647 h 712"/>
                <a:gd name="T10" fmla="*/ 2147483647 w 4384"/>
                <a:gd name="T11" fmla="*/ 2147483647 h 712"/>
                <a:gd name="T12" fmla="*/ 2147483647 w 4384"/>
                <a:gd name="T13" fmla="*/ 2147483647 h 712"/>
                <a:gd name="T14" fmla="*/ 2147483647 w 4384"/>
                <a:gd name="T15" fmla="*/ 2147483647 h 712"/>
                <a:gd name="T16" fmla="*/ 2147483647 w 4384"/>
                <a:gd name="T17" fmla="*/ 2147483647 h 712"/>
                <a:gd name="T18" fmla="*/ 2147483647 w 4384"/>
                <a:gd name="T19" fmla="*/ 2147483647 h 712"/>
                <a:gd name="T20" fmla="*/ 2147483647 w 4384"/>
                <a:gd name="T21" fmla="*/ 2147483647 h 7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84"/>
                <a:gd name="T34" fmla="*/ 0 h 712"/>
                <a:gd name="T35" fmla="*/ 4384 w 4384"/>
                <a:gd name="T36" fmla="*/ 712 h 7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84" h="712">
                  <a:moveTo>
                    <a:pt x="0" y="384"/>
                  </a:moveTo>
                  <a:cubicBezTo>
                    <a:pt x="96" y="192"/>
                    <a:pt x="192" y="0"/>
                    <a:pt x="336" y="48"/>
                  </a:cubicBezTo>
                  <a:cubicBezTo>
                    <a:pt x="480" y="96"/>
                    <a:pt x="680" y="672"/>
                    <a:pt x="864" y="672"/>
                  </a:cubicBezTo>
                  <a:cubicBezTo>
                    <a:pt x="1048" y="672"/>
                    <a:pt x="1256" y="48"/>
                    <a:pt x="1440" y="48"/>
                  </a:cubicBezTo>
                  <a:cubicBezTo>
                    <a:pt x="1624" y="48"/>
                    <a:pt x="1784" y="664"/>
                    <a:pt x="1968" y="672"/>
                  </a:cubicBezTo>
                  <a:cubicBezTo>
                    <a:pt x="2152" y="680"/>
                    <a:pt x="2360" y="104"/>
                    <a:pt x="2544" y="96"/>
                  </a:cubicBezTo>
                  <a:cubicBezTo>
                    <a:pt x="2728" y="88"/>
                    <a:pt x="2904" y="624"/>
                    <a:pt x="3072" y="624"/>
                  </a:cubicBezTo>
                  <a:cubicBezTo>
                    <a:pt x="3240" y="624"/>
                    <a:pt x="3400" y="88"/>
                    <a:pt x="3552" y="96"/>
                  </a:cubicBezTo>
                  <a:cubicBezTo>
                    <a:pt x="3704" y="104"/>
                    <a:pt x="3856" y="632"/>
                    <a:pt x="3984" y="672"/>
                  </a:cubicBezTo>
                  <a:cubicBezTo>
                    <a:pt x="4112" y="712"/>
                    <a:pt x="4256" y="400"/>
                    <a:pt x="4320" y="336"/>
                  </a:cubicBezTo>
                  <a:cubicBezTo>
                    <a:pt x="4384" y="272"/>
                    <a:pt x="4376" y="280"/>
                    <a:pt x="4368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" name="Line 51"/>
            <p:cNvSpPr>
              <a:spLocks noChangeShapeType="1"/>
            </p:cNvSpPr>
            <p:nvPr/>
          </p:nvSpPr>
          <p:spPr bwMode="auto">
            <a:xfrm rot="19912271" flipV="1">
              <a:off x="4123593" y="2285555"/>
              <a:ext cx="300819" cy="1644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35" name="Picture 52" descr="latex-image-1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0153" y="1060044"/>
              <a:ext cx="314090" cy="214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56" descr="latex-image-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7752" y="2071678"/>
              <a:ext cx="109489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57" descr="latex-image-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6314" y="1214422"/>
              <a:ext cx="109489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8" name="Group 58"/>
            <p:cNvGrpSpPr>
              <a:grpSpLocks/>
            </p:cNvGrpSpPr>
            <p:nvPr/>
          </p:nvGrpSpPr>
          <p:grpSpPr bwMode="auto">
            <a:xfrm rot="9359215" flipV="1">
              <a:off x="2753320" y="2323965"/>
              <a:ext cx="849370" cy="57615"/>
              <a:chOff x="1200" y="1536"/>
              <a:chExt cx="480" cy="0"/>
            </a:xfrm>
          </p:grpSpPr>
          <p:sp>
            <p:nvSpPr>
              <p:cNvPr id="53" name="Line 59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" name="Line 60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9" name="Freeform 61"/>
            <p:cNvSpPr>
              <a:spLocks/>
            </p:cNvSpPr>
            <p:nvPr/>
          </p:nvSpPr>
          <p:spPr bwMode="auto">
            <a:xfrm rot="1645034">
              <a:off x="3517532" y="2317963"/>
              <a:ext cx="706702" cy="114029"/>
            </a:xfrm>
            <a:custGeom>
              <a:avLst/>
              <a:gdLst>
                <a:gd name="T0" fmla="*/ 0 w 4384"/>
                <a:gd name="T1" fmla="*/ 2147483647 h 712"/>
                <a:gd name="T2" fmla="*/ 2147483647 w 4384"/>
                <a:gd name="T3" fmla="*/ 2147483647 h 712"/>
                <a:gd name="T4" fmla="*/ 2147483647 w 4384"/>
                <a:gd name="T5" fmla="*/ 2147483647 h 712"/>
                <a:gd name="T6" fmla="*/ 2147483647 w 4384"/>
                <a:gd name="T7" fmla="*/ 2147483647 h 712"/>
                <a:gd name="T8" fmla="*/ 2147483647 w 4384"/>
                <a:gd name="T9" fmla="*/ 2147483647 h 712"/>
                <a:gd name="T10" fmla="*/ 2147483647 w 4384"/>
                <a:gd name="T11" fmla="*/ 2147483647 h 712"/>
                <a:gd name="T12" fmla="*/ 2147483647 w 4384"/>
                <a:gd name="T13" fmla="*/ 2147483647 h 712"/>
                <a:gd name="T14" fmla="*/ 2147483647 w 4384"/>
                <a:gd name="T15" fmla="*/ 2147483647 h 712"/>
                <a:gd name="T16" fmla="*/ 2147483647 w 4384"/>
                <a:gd name="T17" fmla="*/ 2147483647 h 712"/>
                <a:gd name="T18" fmla="*/ 2147483647 w 4384"/>
                <a:gd name="T19" fmla="*/ 2147483647 h 712"/>
                <a:gd name="T20" fmla="*/ 2147483647 w 4384"/>
                <a:gd name="T21" fmla="*/ 2147483647 h 7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84"/>
                <a:gd name="T34" fmla="*/ 0 h 712"/>
                <a:gd name="T35" fmla="*/ 4384 w 4384"/>
                <a:gd name="T36" fmla="*/ 712 h 7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84" h="712">
                  <a:moveTo>
                    <a:pt x="0" y="384"/>
                  </a:moveTo>
                  <a:cubicBezTo>
                    <a:pt x="96" y="192"/>
                    <a:pt x="192" y="0"/>
                    <a:pt x="336" y="48"/>
                  </a:cubicBezTo>
                  <a:cubicBezTo>
                    <a:pt x="480" y="96"/>
                    <a:pt x="680" y="672"/>
                    <a:pt x="864" y="672"/>
                  </a:cubicBezTo>
                  <a:cubicBezTo>
                    <a:pt x="1048" y="672"/>
                    <a:pt x="1256" y="48"/>
                    <a:pt x="1440" y="48"/>
                  </a:cubicBezTo>
                  <a:cubicBezTo>
                    <a:pt x="1624" y="48"/>
                    <a:pt x="1784" y="664"/>
                    <a:pt x="1968" y="672"/>
                  </a:cubicBezTo>
                  <a:cubicBezTo>
                    <a:pt x="2152" y="680"/>
                    <a:pt x="2360" y="104"/>
                    <a:pt x="2544" y="96"/>
                  </a:cubicBezTo>
                  <a:cubicBezTo>
                    <a:pt x="2728" y="88"/>
                    <a:pt x="2904" y="624"/>
                    <a:pt x="3072" y="624"/>
                  </a:cubicBezTo>
                  <a:cubicBezTo>
                    <a:pt x="3240" y="624"/>
                    <a:pt x="3400" y="88"/>
                    <a:pt x="3552" y="96"/>
                  </a:cubicBezTo>
                  <a:cubicBezTo>
                    <a:pt x="3704" y="104"/>
                    <a:pt x="3856" y="632"/>
                    <a:pt x="3984" y="672"/>
                  </a:cubicBezTo>
                  <a:cubicBezTo>
                    <a:pt x="4112" y="712"/>
                    <a:pt x="4256" y="400"/>
                    <a:pt x="4320" y="336"/>
                  </a:cubicBezTo>
                  <a:cubicBezTo>
                    <a:pt x="4384" y="272"/>
                    <a:pt x="4376" y="280"/>
                    <a:pt x="4368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40" name="Picture 62" descr="latex-image-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5663" y="2496809"/>
              <a:ext cx="147091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63" descr="latex-image-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0153" y="2476404"/>
              <a:ext cx="265428" cy="181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64" descr="latex-image-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5695" y="714356"/>
              <a:ext cx="318514" cy="207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65" descr="latex-image-1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5695" y="2903712"/>
              <a:ext cx="265428" cy="172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Line 66"/>
            <p:cNvSpPr>
              <a:spLocks noChangeShapeType="1"/>
            </p:cNvSpPr>
            <p:nvPr/>
          </p:nvSpPr>
          <p:spPr bwMode="auto">
            <a:xfrm rot="1173099">
              <a:off x="4137970" y="1240090"/>
              <a:ext cx="378235" cy="2316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pic>
          <p:nvPicPr>
            <p:cNvPr id="45" name="Picture 67" descr="latex-image-1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7924" y="1405732"/>
              <a:ext cx="185800" cy="170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68" descr="latex-image-1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1753" y="2212336"/>
              <a:ext cx="185800" cy="170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69" descr="latex-image-1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5468" y="1751419"/>
              <a:ext cx="265428" cy="187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Line 70"/>
            <p:cNvSpPr>
              <a:spLocks noChangeShapeType="1"/>
            </p:cNvSpPr>
            <p:nvPr/>
          </p:nvSpPr>
          <p:spPr bwMode="auto">
            <a:xfrm>
              <a:off x="3539651" y="1436940"/>
              <a:ext cx="0" cy="345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9" name="Line 71"/>
            <p:cNvSpPr>
              <a:spLocks noChangeShapeType="1"/>
            </p:cNvSpPr>
            <p:nvPr/>
          </p:nvSpPr>
          <p:spPr bwMode="auto">
            <a:xfrm>
              <a:off x="3546287" y="1767023"/>
              <a:ext cx="0" cy="429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50" name="Group 53"/>
            <p:cNvGrpSpPr>
              <a:grpSpLocks/>
            </p:cNvGrpSpPr>
            <p:nvPr/>
          </p:nvGrpSpPr>
          <p:grpSpPr bwMode="auto">
            <a:xfrm rot="9699870" flipV="1">
              <a:off x="4367686" y="2208763"/>
              <a:ext cx="439062" cy="134434"/>
              <a:chOff x="1200" y="1536"/>
              <a:chExt cx="480" cy="0"/>
            </a:xfrm>
          </p:grpSpPr>
          <p:sp>
            <p:nvSpPr>
              <p:cNvPr id="51" name="Line 54"/>
              <p:cNvSpPr>
                <a:spLocks noChangeShapeType="1"/>
              </p:cNvSpPr>
              <p:nvPr/>
            </p:nvSpPr>
            <p:spPr bwMode="auto">
              <a:xfrm>
                <a:off x="1200" y="15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2" name="Line 55"/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cxnSp>
        <p:nvCxnSpPr>
          <p:cNvPr id="5" name="直線矢印​​コネクタ 4"/>
          <p:cNvCxnSpPr/>
          <p:nvPr/>
        </p:nvCxnSpPr>
        <p:spPr>
          <a:xfrm>
            <a:off x="2573314" y="4833453"/>
            <a:ext cx="0" cy="791908"/>
          </a:xfrm>
          <a:prstGeom prst="straightConnector1">
            <a:avLst/>
          </a:prstGeom>
          <a:ln w="57150">
            <a:solidFill>
              <a:srgbClr val="0F37C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​​コネクタ 63"/>
          <p:cNvCxnSpPr/>
          <p:nvPr/>
        </p:nvCxnSpPr>
        <p:spPr>
          <a:xfrm>
            <a:off x="3487714" y="4876800"/>
            <a:ext cx="0" cy="791908"/>
          </a:xfrm>
          <a:prstGeom prst="straightConnector1">
            <a:avLst/>
          </a:prstGeom>
          <a:ln w="57150">
            <a:solidFill>
              <a:srgbClr val="0F37C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2078600" y="4511324"/>
            <a:ext cx="2645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エッジをちゃんと決めたい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481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5457</TotalTime>
  <Words>1110</Words>
  <Application>Microsoft Office PowerPoint</Application>
  <PresentationFormat>画面に合わせる (4:3)</PresentationFormat>
  <Paragraphs>295</Paragraphs>
  <Slides>20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Theme</vt:lpstr>
      <vt:lpstr>国際線形加速器(ILC)での  Little Higgs with T-parity模型の ZHZH解析</vt:lpstr>
      <vt:lpstr>スライド 2</vt:lpstr>
      <vt:lpstr>小さな階層性問題</vt:lpstr>
      <vt:lpstr> Little Higgs with T parity模型</vt:lpstr>
      <vt:lpstr>解析の動機</vt:lpstr>
      <vt:lpstr>解析の対象</vt:lpstr>
      <vt:lpstr>Higgs の崩壊分岐比</vt:lpstr>
      <vt:lpstr>Higgs粒子の再構成  </vt:lpstr>
      <vt:lpstr>再構成したHiggsのエネルギー分布 </vt:lpstr>
      <vt:lpstr>レプトン 同定</vt:lpstr>
      <vt:lpstr>飛跡エネルギー対コーンエネルギー</vt:lpstr>
      <vt:lpstr>レプトン同定 と エネルギーシフト</vt:lpstr>
      <vt:lpstr>背景事象除去</vt:lpstr>
      <vt:lpstr>質量の導出</vt:lpstr>
      <vt:lpstr>AH ZH の2次元質量フィット</vt:lpstr>
      <vt:lpstr>真空期待値</vt:lpstr>
      <vt:lpstr>他の崩壊過程も合わせての 同時フィット</vt:lpstr>
      <vt:lpstr>同時フィットの等高線プロット</vt:lpstr>
      <vt:lpstr>同時フィットの結果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@ILC</dc:title>
  <dc:creator>katoe</dc:creator>
  <cp:lastModifiedBy>arita</cp:lastModifiedBy>
  <cp:revision>109</cp:revision>
  <cp:lastPrinted>2010-08-04T05:03:59Z</cp:lastPrinted>
  <dcterms:created xsi:type="dcterms:W3CDTF">2006-08-16T00:00:00Z</dcterms:created>
  <dcterms:modified xsi:type="dcterms:W3CDTF">2010-08-07T23:19:54Z</dcterms:modified>
</cp:coreProperties>
</file>