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charts/chart4.xml" ContentType="application/vnd.openxmlformats-officedocument.drawingml.chart+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charts/chart5.xml" ContentType="application/vnd.openxmlformats-officedocument.drawingml.chart+xml"/>
  <Override PartName="/ppt/slides/slide15.xml" ContentType="application/vnd.openxmlformats-officedocument.presentationml.slide+xml"/>
  <Override PartName="/ppt/notesSlides/notesSlide1.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71" r:id="rId1"/>
  </p:sldMasterIdLst>
  <p:notesMasterIdLst>
    <p:notesMasterId r:id="rId20"/>
  </p:notesMasterIdLst>
  <p:handoutMasterIdLst>
    <p:handoutMasterId r:id="rId21"/>
  </p:handoutMasterIdLst>
  <p:sldIdLst>
    <p:sldId id="256" r:id="rId2"/>
    <p:sldId id="264" r:id="rId3"/>
    <p:sldId id="265" r:id="rId4"/>
    <p:sldId id="267" r:id="rId5"/>
    <p:sldId id="257" r:id="rId6"/>
    <p:sldId id="266" r:id="rId7"/>
    <p:sldId id="273" r:id="rId8"/>
    <p:sldId id="258" r:id="rId9"/>
    <p:sldId id="268" r:id="rId10"/>
    <p:sldId id="271" r:id="rId11"/>
    <p:sldId id="259" r:id="rId12"/>
    <p:sldId id="260" r:id="rId13"/>
    <p:sldId id="274" r:id="rId14"/>
    <p:sldId id="262" r:id="rId15"/>
    <p:sldId id="272" r:id="rId16"/>
    <p:sldId id="261" r:id="rId17"/>
    <p:sldId id="263" r:id="rId18"/>
    <p:sldId id="269" r:id="rId1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000" autoAdjust="0"/>
    <p:restoredTop sz="94660"/>
  </p:normalViewPr>
  <p:slideViewPr>
    <p:cSldViewPr snapToGrid="0" snapToObjects="1">
      <p:cViewPr varScale="1">
        <p:scale>
          <a:sx n="88" d="100"/>
          <a:sy n="88" d="100"/>
        </p:scale>
        <p:origin x="-74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jun:Library:Mail%20Downloads:compareBS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jun:Documents:&#30330;&#20809;&#37327;&#12398;&#28204;&#23450;&#6529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jun:Documents:&#30330;&#20809;&#37327;&#12398;&#28204;&#23450;&#6529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mjun:Documents:&#30330;&#20809;&#37327;&#12398;&#28204;&#23450;&#6529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mjun:Documents:&#30330;&#20809;&#37327;&#12398;&#28204;&#23450;&#6529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2"/>
  <c:chart>
    <c:title>
      <c:tx>
        <c:rich>
          <a:bodyPr/>
          <a:lstStyle/>
          <a:p>
            <a:pPr>
              <a:defRPr/>
            </a:pPr>
            <a:r>
              <a:rPr lang="en-US"/>
              <a:t>Light output of BSO (PureCsI=1)</a:t>
            </a:r>
          </a:p>
        </c:rich>
      </c:tx>
      <c:layout/>
    </c:title>
    <c:plotArea>
      <c:layout/>
      <c:lineChart>
        <c:grouping val="standard"/>
        <c:ser>
          <c:idx val="4"/>
          <c:order val="0"/>
          <c:cat>
            <c:strRef>
              <c:f>Sheet3!$J$4:$J$12</c:f>
              <c:strCache>
                <c:ptCount val="9"/>
                <c:pt idx="0">
                  <c:v>SA</c:v>
                </c:pt>
                <c:pt idx="1">
                  <c:v>SB</c:v>
                </c:pt>
                <c:pt idx="2">
                  <c:v>No.1</c:v>
                </c:pt>
                <c:pt idx="3">
                  <c:v>No.2</c:v>
                </c:pt>
                <c:pt idx="4">
                  <c:v>No.3</c:v>
                </c:pt>
                <c:pt idx="5">
                  <c:v>No.4</c:v>
                </c:pt>
                <c:pt idx="6">
                  <c:v>No.5</c:v>
                </c:pt>
                <c:pt idx="7">
                  <c:v>No.6</c:v>
                </c:pt>
                <c:pt idx="8">
                  <c:v>Oxide co.</c:v>
                </c:pt>
              </c:strCache>
            </c:strRef>
          </c:cat>
          <c:val>
            <c:numRef>
              <c:f>Sheet3!$O$4:$O$12</c:f>
              <c:numCache>
                <c:formatCode>General</c:formatCode>
                <c:ptCount val="9"/>
              </c:numCache>
            </c:numRef>
          </c:val>
        </c:ser>
        <c:ser>
          <c:idx val="5"/>
          <c:order val="1"/>
          <c:spPr>
            <a:ln>
              <a:noFill/>
            </a:ln>
          </c:spPr>
          <c:marker>
            <c:symbol val="diamond"/>
            <c:size val="7"/>
            <c:spPr>
              <a:solidFill>
                <a:schemeClr val="accent1"/>
              </a:solidFill>
              <a:ln>
                <a:solidFill>
                  <a:schemeClr val="accent1"/>
                </a:solidFill>
              </a:ln>
            </c:spPr>
          </c:marker>
          <c:dLbls>
            <c:showVal val="1"/>
          </c:dLbls>
          <c:cat>
            <c:strRef>
              <c:f>Sheet3!$J$4:$J$12</c:f>
              <c:strCache>
                <c:ptCount val="9"/>
                <c:pt idx="0">
                  <c:v>SA</c:v>
                </c:pt>
                <c:pt idx="1">
                  <c:v>SB</c:v>
                </c:pt>
                <c:pt idx="2">
                  <c:v>No.1</c:v>
                </c:pt>
                <c:pt idx="3">
                  <c:v>No.2</c:v>
                </c:pt>
                <c:pt idx="4">
                  <c:v>No.3</c:v>
                </c:pt>
                <c:pt idx="5">
                  <c:v>No.4</c:v>
                </c:pt>
                <c:pt idx="6">
                  <c:v>No.5</c:v>
                </c:pt>
                <c:pt idx="7">
                  <c:v>No.6</c:v>
                </c:pt>
                <c:pt idx="8">
                  <c:v>Oxide co.</c:v>
                </c:pt>
              </c:strCache>
            </c:strRef>
          </c:cat>
          <c:val>
            <c:numRef>
              <c:f>Sheet3!$P$4:$P$12</c:f>
              <c:numCache>
                <c:formatCode>0.000_ </c:formatCode>
                <c:ptCount val="9"/>
                <c:pt idx="0">
                  <c:v>1.04040404040404</c:v>
                </c:pt>
                <c:pt idx="1">
                  <c:v>0.826150392817059</c:v>
                </c:pt>
                <c:pt idx="2">
                  <c:v>1.078563411896745</c:v>
                </c:pt>
                <c:pt idx="3">
                  <c:v>1.074074074074074</c:v>
                </c:pt>
                <c:pt idx="4">
                  <c:v>1.13692480359147</c:v>
                </c:pt>
                <c:pt idx="5">
                  <c:v>1.026936026936027</c:v>
                </c:pt>
                <c:pt idx="6">
                  <c:v>1.05611672278339</c:v>
                </c:pt>
                <c:pt idx="7">
                  <c:v>0.977553310886644</c:v>
                </c:pt>
                <c:pt idx="8">
                  <c:v>1.044893378226712</c:v>
                </c:pt>
              </c:numCache>
            </c:numRef>
          </c:val>
        </c:ser>
        <c:marker val="1"/>
        <c:axId val="500491496"/>
        <c:axId val="500494552"/>
      </c:lineChart>
      <c:catAx>
        <c:axId val="500491496"/>
        <c:scaling>
          <c:orientation val="minMax"/>
        </c:scaling>
        <c:axPos val="b"/>
        <c:tickLblPos val="nextTo"/>
        <c:crossAx val="500494552"/>
        <c:crosses val="autoZero"/>
        <c:auto val="1"/>
        <c:lblAlgn val="ctr"/>
        <c:lblOffset val="100"/>
      </c:catAx>
      <c:valAx>
        <c:axId val="500494552"/>
        <c:scaling>
          <c:orientation val="minMax"/>
          <c:max val="1.2"/>
          <c:min val="0.5"/>
        </c:scaling>
        <c:axPos val="l"/>
        <c:majorGridlines/>
        <c:numFmt formatCode="General" sourceLinked="1"/>
        <c:tickLblPos val="nextTo"/>
        <c:crossAx val="500491496"/>
        <c:crosses val="autoZero"/>
        <c:crossBetween val="between"/>
      </c:valAx>
    </c:plotArea>
    <c:plotVisOnly val="1"/>
  </c:chart>
  <c:txPr>
    <a:bodyPr/>
    <a:lstStyle/>
    <a:p>
      <a:pPr>
        <a:defRPr sz="16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style val="2"/>
  <c:chart>
    <c:autoTitleDeleted val="1"/>
    <c:plotArea>
      <c:layout/>
      <c:lineChart>
        <c:grouping val="standard"/>
        <c:ser>
          <c:idx val="1"/>
          <c:order val="1"/>
          <c:tx>
            <c:strRef>
              <c:f>Sheet1!$A$2</c:f>
            </c:strRef>
          </c:tx>
          <c:spPr>
            <a:ln>
              <a:noFill/>
            </a:ln>
          </c:spPr>
          <c:cat>
            <c:multiLvlStrRef>
              <c:f>Sheet1!$B$1:$F$1</c:f>
            </c:multiLvlStrRef>
          </c:cat>
          <c:val>
            <c:numRef>
              <c:f>Sheet1!$B$2:$F$2</c:f>
            </c:numRef>
          </c:val>
        </c:ser>
        <c:ser>
          <c:idx val="0"/>
          <c:order val="0"/>
          <c:tx>
            <c:strRef>
              <c:f>'[発光量の測定１.xlsx]Sheet1'!$A$2</c:f>
              <c:strCache>
                <c:ptCount val="1"/>
                <c:pt idx="0">
                  <c:v>0cm</c:v>
                </c:pt>
              </c:strCache>
            </c:strRef>
          </c:tx>
          <c:spPr>
            <a:ln>
              <a:noFill/>
            </a:ln>
          </c:spPr>
          <c:marker>
            <c:symbol val="square"/>
            <c:size val="12"/>
            <c:spPr>
              <a:ln>
                <a:solidFill>
                  <a:srgbClr val="FF6600"/>
                </a:solidFill>
              </a:ln>
            </c:spPr>
          </c:marker>
          <c:cat>
            <c:strRef>
              <c:f>'[発光量の測定１.xlsx]Sheet1'!$B$1:$F$1</c:f>
              <c:strCache>
                <c:ptCount val="5"/>
                <c:pt idx="0">
                  <c:v>No.1</c:v>
                </c:pt>
                <c:pt idx="1">
                  <c:v>No.2</c:v>
                </c:pt>
                <c:pt idx="2">
                  <c:v>No.3</c:v>
                </c:pt>
                <c:pt idx="3">
                  <c:v>No.4</c:v>
                </c:pt>
                <c:pt idx="4">
                  <c:v>FFK製</c:v>
                </c:pt>
              </c:strCache>
            </c:strRef>
          </c:cat>
          <c:val>
            <c:numRef>
              <c:f>'[発光量の測定１.xlsx]Sheet1'!$B$2:$F$2</c:f>
              <c:numCache>
                <c:formatCode>General</c:formatCode>
                <c:ptCount val="5"/>
                <c:pt idx="0">
                  <c:v>514.0</c:v>
                </c:pt>
                <c:pt idx="1">
                  <c:v>566.0</c:v>
                </c:pt>
                <c:pt idx="2">
                  <c:v>745.0</c:v>
                </c:pt>
                <c:pt idx="3">
                  <c:v>734.0</c:v>
                </c:pt>
                <c:pt idx="4">
                  <c:v>798.0</c:v>
                </c:pt>
              </c:numCache>
            </c:numRef>
          </c:val>
        </c:ser>
        <c:marker val="1"/>
        <c:axId val="500568632"/>
        <c:axId val="500573464"/>
      </c:lineChart>
      <c:catAx>
        <c:axId val="500568632"/>
        <c:scaling>
          <c:orientation val="minMax"/>
        </c:scaling>
        <c:axPos val="b"/>
        <c:tickLblPos val="nextTo"/>
        <c:txPr>
          <a:bodyPr/>
          <a:lstStyle/>
          <a:p>
            <a:pPr>
              <a:defRPr sz="1800"/>
            </a:pPr>
            <a:endParaRPr lang="ja-JP"/>
          </a:p>
        </c:txPr>
        <c:crossAx val="500573464"/>
        <c:crosses val="autoZero"/>
        <c:auto val="1"/>
        <c:lblAlgn val="ctr"/>
        <c:lblOffset val="100"/>
      </c:catAx>
      <c:valAx>
        <c:axId val="500573464"/>
        <c:scaling>
          <c:orientation val="minMax"/>
        </c:scaling>
        <c:axPos val="l"/>
        <c:majorGridlines/>
        <c:numFmt formatCode="General" sourceLinked="1"/>
        <c:tickLblPos val="nextTo"/>
        <c:txPr>
          <a:bodyPr/>
          <a:lstStyle/>
          <a:p>
            <a:pPr>
              <a:defRPr sz="1200"/>
            </a:pPr>
            <a:endParaRPr lang="ja-JP"/>
          </a:p>
        </c:txPr>
        <c:crossAx val="50056863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style val="2"/>
  <c:chart>
    <c:plotArea>
      <c:layout>
        <c:manualLayout>
          <c:layoutTarget val="inner"/>
          <c:xMode val="edge"/>
          <c:yMode val="edge"/>
          <c:x val="0.120073745569109"/>
          <c:y val="0.0626483184846013"/>
          <c:w val="0.837941777116972"/>
          <c:h val="0.801403420992824"/>
        </c:manualLayout>
      </c:layout>
      <c:lineChart>
        <c:grouping val="standard"/>
        <c:ser>
          <c:idx val="0"/>
          <c:order val="0"/>
          <c:spPr>
            <a:ln>
              <a:noFill/>
            </a:ln>
          </c:spPr>
          <c:marker>
            <c:symbol val="square"/>
            <c:size val="10"/>
            <c:spPr>
              <a:ln>
                <a:solidFill>
                  <a:srgbClr val="FF6600"/>
                </a:solidFill>
              </a:ln>
            </c:spPr>
          </c:marker>
          <c:cat>
            <c:strRef>
              <c:f>Sheet1!$G$1:$H$1</c:f>
              <c:strCache>
                <c:ptCount val="2"/>
                <c:pt idx="0">
                  <c:v>OXISIDE</c:v>
                </c:pt>
                <c:pt idx="1">
                  <c:v>FFK製</c:v>
                </c:pt>
              </c:strCache>
            </c:strRef>
          </c:cat>
          <c:val>
            <c:numRef>
              <c:f>Sheet1!$G$2:$H$2</c:f>
              <c:numCache>
                <c:formatCode>General</c:formatCode>
                <c:ptCount val="2"/>
                <c:pt idx="0">
                  <c:v>515.0</c:v>
                </c:pt>
                <c:pt idx="1">
                  <c:v>555.0</c:v>
                </c:pt>
              </c:numCache>
            </c:numRef>
          </c:val>
        </c:ser>
        <c:marker val="1"/>
        <c:axId val="500631752"/>
        <c:axId val="500636328"/>
      </c:lineChart>
      <c:catAx>
        <c:axId val="500631752"/>
        <c:scaling>
          <c:orientation val="minMax"/>
        </c:scaling>
        <c:axPos val="b"/>
        <c:tickLblPos val="nextTo"/>
        <c:txPr>
          <a:bodyPr/>
          <a:lstStyle/>
          <a:p>
            <a:pPr>
              <a:defRPr sz="1800"/>
            </a:pPr>
            <a:endParaRPr lang="ja-JP"/>
          </a:p>
        </c:txPr>
        <c:crossAx val="500636328"/>
        <c:crosses val="autoZero"/>
        <c:auto val="1"/>
        <c:lblAlgn val="ctr"/>
        <c:lblOffset val="100"/>
      </c:catAx>
      <c:valAx>
        <c:axId val="500636328"/>
        <c:scaling>
          <c:orientation val="minMax"/>
          <c:min val="0.0"/>
        </c:scaling>
        <c:axPos val="l"/>
        <c:majorGridlines/>
        <c:numFmt formatCode="General" sourceLinked="1"/>
        <c:tickLblPos val="nextTo"/>
        <c:txPr>
          <a:bodyPr/>
          <a:lstStyle/>
          <a:p>
            <a:pPr>
              <a:defRPr sz="1600"/>
            </a:pPr>
            <a:endParaRPr lang="ja-JP"/>
          </a:p>
        </c:txPr>
        <c:crossAx val="50063175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style val="2"/>
  <c:chart>
    <c:plotArea>
      <c:layout>
        <c:manualLayout>
          <c:layoutTarget val="inner"/>
          <c:xMode val="edge"/>
          <c:yMode val="edge"/>
          <c:x val="0.106543892487725"/>
          <c:y val="0.0971980785864846"/>
          <c:w val="0.700884295713036"/>
          <c:h val="0.801612715077282"/>
        </c:manualLayout>
      </c:layout>
      <c:lineChart>
        <c:grouping val="standard"/>
        <c:ser>
          <c:idx val="0"/>
          <c:order val="0"/>
          <c:tx>
            <c:strRef>
              <c:f>Sheet1!$B$1</c:f>
              <c:strCache>
                <c:ptCount val="1"/>
                <c:pt idx="0">
                  <c:v>No.1</c:v>
                </c:pt>
              </c:strCache>
            </c:strRef>
          </c:tx>
          <c:cat>
            <c:strRef>
              <c:f>Sheet1!$A$2:$A$6</c:f>
              <c:strCache>
                <c:ptCount val="5"/>
                <c:pt idx="0">
                  <c:v>0cm</c:v>
                </c:pt>
                <c:pt idx="1">
                  <c:v>5cm</c:v>
                </c:pt>
                <c:pt idx="2">
                  <c:v>10cm</c:v>
                </c:pt>
                <c:pt idx="3">
                  <c:v>15cm</c:v>
                </c:pt>
                <c:pt idx="4">
                  <c:v>20cm</c:v>
                </c:pt>
              </c:strCache>
            </c:strRef>
          </c:cat>
          <c:val>
            <c:numRef>
              <c:f>Sheet1!$B$2:$B$6</c:f>
              <c:numCache>
                <c:formatCode>General</c:formatCode>
                <c:ptCount val="5"/>
                <c:pt idx="0">
                  <c:v>514.0</c:v>
                </c:pt>
                <c:pt idx="1">
                  <c:v>494.0</c:v>
                </c:pt>
                <c:pt idx="2">
                  <c:v>489.0</c:v>
                </c:pt>
                <c:pt idx="3">
                  <c:v>477.0</c:v>
                </c:pt>
              </c:numCache>
            </c:numRef>
          </c:val>
        </c:ser>
        <c:ser>
          <c:idx val="1"/>
          <c:order val="1"/>
          <c:tx>
            <c:strRef>
              <c:f>Sheet1!$C$1</c:f>
              <c:strCache>
                <c:ptCount val="1"/>
                <c:pt idx="0">
                  <c:v>No.2</c:v>
                </c:pt>
              </c:strCache>
            </c:strRef>
          </c:tx>
          <c:cat>
            <c:strRef>
              <c:f>Sheet1!$A$2:$A$6</c:f>
              <c:strCache>
                <c:ptCount val="5"/>
                <c:pt idx="0">
                  <c:v>0cm</c:v>
                </c:pt>
                <c:pt idx="1">
                  <c:v>5cm</c:v>
                </c:pt>
                <c:pt idx="2">
                  <c:v>10cm</c:v>
                </c:pt>
                <c:pt idx="3">
                  <c:v>15cm</c:v>
                </c:pt>
                <c:pt idx="4">
                  <c:v>20cm</c:v>
                </c:pt>
              </c:strCache>
            </c:strRef>
          </c:cat>
          <c:val>
            <c:numRef>
              <c:f>Sheet1!$C$2:$C$6</c:f>
              <c:numCache>
                <c:formatCode>General</c:formatCode>
                <c:ptCount val="5"/>
                <c:pt idx="0">
                  <c:v>566.0</c:v>
                </c:pt>
                <c:pt idx="1">
                  <c:v>541.0</c:v>
                </c:pt>
                <c:pt idx="2">
                  <c:v>528.0</c:v>
                </c:pt>
                <c:pt idx="3">
                  <c:v>518.0</c:v>
                </c:pt>
                <c:pt idx="4">
                  <c:v>530.0</c:v>
                </c:pt>
              </c:numCache>
            </c:numRef>
          </c:val>
        </c:ser>
        <c:ser>
          <c:idx val="2"/>
          <c:order val="2"/>
          <c:tx>
            <c:strRef>
              <c:f>Sheet1!$D$1</c:f>
              <c:strCache>
                <c:ptCount val="1"/>
                <c:pt idx="0">
                  <c:v>No.3</c:v>
                </c:pt>
              </c:strCache>
            </c:strRef>
          </c:tx>
          <c:spPr>
            <a:ln>
              <a:solidFill>
                <a:srgbClr val="008000"/>
              </a:solidFill>
            </a:ln>
          </c:spPr>
          <c:cat>
            <c:strRef>
              <c:f>Sheet1!$A$2:$A$6</c:f>
              <c:strCache>
                <c:ptCount val="5"/>
                <c:pt idx="0">
                  <c:v>0cm</c:v>
                </c:pt>
                <c:pt idx="1">
                  <c:v>5cm</c:v>
                </c:pt>
                <c:pt idx="2">
                  <c:v>10cm</c:v>
                </c:pt>
                <c:pt idx="3">
                  <c:v>15cm</c:v>
                </c:pt>
                <c:pt idx="4">
                  <c:v>20cm</c:v>
                </c:pt>
              </c:strCache>
            </c:strRef>
          </c:cat>
          <c:val>
            <c:numRef>
              <c:f>Sheet1!$D$2:$D$6</c:f>
              <c:numCache>
                <c:formatCode>General</c:formatCode>
                <c:ptCount val="5"/>
                <c:pt idx="0">
                  <c:v>745.0</c:v>
                </c:pt>
                <c:pt idx="1">
                  <c:v>713.0</c:v>
                </c:pt>
                <c:pt idx="3">
                  <c:v>792.0</c:v>
                </c:pt>
              </c:numCache>
            </c:numRef>
          </c:val>
        </c:ser>
        <c:ser>
          <c:idx val="3"/>
          <c:order val="3"/>
          <c:tx>
            <c:strRef>
              <c:f>Sheet1!$E$1</c:f>
              <c:strCache>
                <c:ptCount val="1"/>
                <c:pt idx="0">
                  <c:v>No.4</c:v>
                </c:pt>
              </c:strCache>
            </c:strRef>
          </c:tx>
          <c:cat>
            <c:strRef>
              <c:f>Sheet1!$A$2:$A$6</c:f>
              <c:strCache>
                <c:ptCount val="5"/>
                <c:pt idx="0">
                  <c:v>0cm</c:v>
                </c:pt>
                <c:pt idx="1">
                  <c:v>5cm</c:v>
                </c:pt>
                <c:pt idx="2">
                  <c:v>10cm</c:v>
                </c:pt>
                <c:pt idx="3">
                  <c:v>15cm</c:v>
                </c:pt>
                <c:pt idx="4">
                  <c:v>20cm</c:v>
                </c:pt>
              </c:strCache>
            </c:strRef>
          </c:cat>
          <c:val>
            <c:numRef>
              <c:f>Sheet1!$E$2:$E$6</c:f>
              <c:numCache>
                <c:formatCode>General</c:formatCode>
                <c:ptCount val="5"/>
                <c:pt idx="0">
                  <c:v>734.0</c:v>
                </c:pt>
                <c:pt idx="1">
                  <c:v>718.0</c:v>
                </c:pt>
                <c:pt idx="2">
                  <c:v>706.0</c:v>
                </c:pt>
                <c:pt idx="3">
                  <c:v>704.0</c:v>
                </c:pt>
                <c:pt idx="4">
                  <c:v>713.0</c:v>
                </c:pt>
              </c:numCache>
            </c:numRef>
          </c:val>
        </c:ser>
        <c:ser>
          <c:idx val="4"/>
          <c:order val="4"/>
          <c:tx>
            <c:strRef>
              <c:f>Sheet1!$F$1</c:f>
              <c:strCache>
                <c:ptCount val="1"/>
                <c:pt idx="0">
                  <c:v>FFK製</c:v>
                </c:pt>
              </c:strCache>
            </c:strRef>
          </c:tx>
          <c:cat>
            <c:strRef>
              <c:f>Sheet1!$A$2:$A$6</c:f>
              <c:strCache>
                <c:ptCount val="5"/>
                <c:pt idx="0">
                  <c:v>0cm</c:v>
                </c:pt>
                <c:pt idx="1">
                  <c:v>5cm</c:v>
                </c:pt>
                <c:pt idx="2">
                  <c:v>10cm</c:v>
                </c:pt>
                <c:pt idx="3">
                  <c:v>15cm</c:v>
                </c:pt>
                <c:pt idx="4">
                  <c:v>20cm</c:v>
                </c:pt>
              </c:strCache>
            </c:strRef>
          </c:cat>
          <c:val>
            <c:numRef>
              <c:f>Sheet1!$F$2:$F$6</c:f>
              <c:numCache>
                <c:formatCode>General</c:formatCode>
                <c:ptCount val="5"/>
                <c:pt idx="0">
                  <c:v>798.0</c:v>
                </c:pt>
                <c:pt idx="1">
                  <c:v>792.0</c:v>
                </c:pt>
                <c:pt idx="2">
                  <c:v>779.0</c:v>
                </c:pt>
                <c:pt idx="3">
                  <c:v>777.0</c:v>
                </c:pt>
                <c:pt idx="4">
                  <c:v>789.0</c:v>
                </c:pt>
              </c:numCache>
            </c:numRef>
          </c:val>
        </c:ser>
        <c:marker val="1"/>
        <c:axId val="500720968"/>
        <c:axId val="500724232"/>
      </c:lineChart>
      <c:catAx>
        <c:axId val="500720968"/>
        <c:scaling>
          <c:orientation val="minMax"/>
        </c:scaling>
        <c:axPos val="b"/>
        <c:tickLblPos val="nextTo"/>
        <c:txPr>
          <a:bodyPr/>
          <a:lstStyle/>
          <a:p>
            <a:pPr>
              <a:defRPr sz="1600"/>
            </a:pPr>
            <a:endParaRPr lang="ja-JP"/>
          </a:p>
        </c:txPr>
        <c:crossAx val="500724232"/>
        <c:crosses val="autoZero"/>
        <c:auto val="1"/>
        <c:lblAlgn val="ctr"/>
        <c:lblOffset val="100"/>
      </c:catAx>
      <c:valAx>
        <c:axId val="500724232"/>
        <c:scaling>
          <c:orientation val="minMax"/>
          <c:min val="300.0"/>
        </c:scaling>
        <c:axPos val="l"/>
        <c:majorGridlines/>
        <c:numFmt formatCode="General" sourceLinked="1"/>
        <c:tickLblPos val="nextTo"/>
        <c:txPr>
          <a:bodyPr/>
          <a:lstStyle/>
          <a:p>
            <a:pPr>
              <a:defRPr sz="1600"/>
            </a:pPr>
            <a:endParaRPr lang="ja-JP"/>
          </a:p>
        </c:txPr>
        <c:crossAx val="500720968"/>
        <c:crosses val="autoZero"/>
        <c:crossBetween val="between"/>
      </c:valAx>
    </c:plotArea>
    <c:legend>
      <c:legendPos val="r"/>
      <c:layout/>
      <c:txPr>
        <a:bodyPr/>
        <a:lstStyle/>
        <a:p>
          <a:pPr>
            <a:defRPr sz="1600"/>
          </a:pPr>
          <a:endParaRPr lang="ja-JP"/>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style val="2"/>
  <c:chart>
    <c:plotArea>
      <c:layout/>
      <c:lineChart>
        <c:grouping val="standard"/>
        <c:ser>
          <c:idx val="0"/>
          <c:order val="0"/>
          <c:tx>
            <c:strRef>
              <c:f>Sheet1!$J$1</c:f>
              <c:strCache>
                <c:ptCount val="1"/>
                <c:pt idx="0">
                  <c:v>FFK製</c:v>
                </c:pt>
              </c:strCache>
            </c:strRef>
          </c:tx>
          <c:cat>
            <c:strRef>
              <c:f>Sheet1!$I$2:$I$6</c:f>
              <c:strCache>
                <c:ptCount val="5"/>
                <c:pt idx="0">
                  <c:v>0cm</c:v>
                </c:pt>
                <c:pt idx="1">
                  <c:v>5cm</c:v>
                </c:pt>
                <c:pt idx="2">
                  <c:v>10cm</c:v>
                </c:pt>
                <c:pt idx="3">
                  <c:v>15cm</c:v>
                </c:pt>
                <c:pt idx="4">
                  <c:v>20cm</c:v>
                </c:pt>
              </c:strCache>
            </c:strRef>
          </c:cat>
          <c:val>
            <c:numRef>
              <c:f>Sheet1!$J$2:$J$6</c:f>
              <c:numCache>
                <c:formatCode>General</c:formatCode>
                <c:ptCount val="5"/>
                <c:pt idx="0">
                  <c:v>555.0</c:v>
                </c:pt>
                <c:pt idx="1">
                  <c:v>545.0</c:v>
                </c:pt>
                <c:pt idx="2">
                  <c:v>529.0</c:v>
                </c:pt>
                <c:pt idx="3">
                  <c:v>527.0</c:v>
                </c:pt>
                <c:pt idx="4">
                  <c:v>530.0</c:v>
                </c:pt>
              </c:numCache>
            </c:numRef>
          </c:val>
        </c:ser>
        <c:ser>
          <c:idx val="1"/>
          <c:order val="1"/>
          <c:tx>
            <c:strRef>
              <c:f>Sheet1!$K$1</c:f>
              <c:strCache>
                <c:ptCount val="1"/>
                <c:pt idx="0">
                  <c:v>OXISIDE</c:v>
                </c:pt>
              </c:strCache>
            </c:strRef>
          </c:tx>
          <c:cat>
            <c:strRef>
              <c:f>Sheet1!$I$2:$I$6</c:f>
              <c:strCache>
                <c:ptCount val="5"/>
                <c:pt idx="0">
                  <c:v>0cm</c:v>
                </c:pt>
                <c:pt idx="1">
                  <c:v>5cm</c:v>
                </c:pt>
                <c:pt idx="2">
                  <c:v>10cm</c:v>
                </c:pt>
                <c:pt idx="3">
                  <c:v>15cm</c:v>
                </c:pt>
                <c:pt idx="4">
                  <c:v>20cm</c:v>
                </c:pt>
              </c:strCache>
            </c:strRef>
          </c:cat>
          <c:val>
            <c:numRef>
              <c:f>Sheet1!$K$2:$K$6</c:f>
              <c:numCache>
                <c:formatCode>General</c:formatCode>
                <c:ptCount val="5"/>
                <c:pt idx="0">
                  <c:v>515.0</c:v>
                </c:pt>
                <c:pt idx="1">
                  <c:v>521.0</c:v>
                </c:pt>
                <c:pt idx="2">
                  <c:v>520.0</c:v>
                </c:pt>
              </c:numCache>
            </c:numRef>
          </c:val>
        </c:ser>
        <c:marker val="1"/>
        <c:axId val="500743352"/>
        <c:axId val="500746536"/>
      </c:lineChart>
      <c:catAx>
        <c:axId val="500743352"/>
        <c:scaling>
          <c:orientation val="minMax"/>
        </c:scaling>
        <c:axPos val="b"/>
        <c:tickLblPos val="nextTo"/>
        <c:txPr>
          <a:bodyPr/>
          <a:lstStyle/>
          <a:p>
            <a:pPr>
              <a:defRPr sz="1600"/>
            </a:pPr>
            <a:endParaRPr lang="ja-JP"/>
          </a:p>
        </c:txPr>
        <c:crossAx val="500746536"/>
        <c:crosses val="autoZero"/>
        <c:auto val="1"/>
        <c:lblAlgn val="ctr"/>
        <c:lblOffset val="100"/>
      </c:catAx>
      <c:valAx>
        <c:axId val="500746536"/>
        <c:scaling>
          <c:orientation val="minMax"/>
          <c:min val="300.0"/>
        </c:scaling>
        <c:axPos val="l"/>
        <c:majorGridlines/>
        <c:numFmt formatCode="General" sourceLinked="1"/>
        <c:tickLblPos val="nextTo"/>
        <c:txPr>
          <a:bodyPr/>
          <a:lstStyle/>
          <a:p>
            <a:pPr>
              <a:defRPr sz="1600"/>
            </a:pPr>
            <a:endParaRPr lang="ja-JP"/>
          </a:p>
        </c:txPr>
        <c:crossAx val="500743352"/>
        <c:crosses val="autoZero"/>
        <c:crossBetween val="between"/>
      </c:valAx>
    </c:plotArea>
    <c:legend>
      <c:legendPos val="r"/>
      <c:layout/>
      <c:txPr>
        <a:bodyPr/>
        <a:lstStyle/>
        <a:p>
          <a:pPr>
            <a:defRPr sz="1600"/>
          </a:pPr>
          <a:endParaRPr lang="ja-JP"/>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0C9F6D-CF42-BF49-80C6-F58504EB9894}" type="datetimeFigureOut">
              <a:rPr lang="ja-JP" altLang="en-US" smtClean="0"/>
              <a:pPr/>
              <a:t>10.8.7</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63DF8F-9C55-044E-9BBC-A7FFFB195BAD}"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FD72D-8F9E-AE4D-8FFC-A77EAD594BD1}" type="datetimeFigureOut">
              <a:rPr lang="ja-JP" altLang="en-US" smtClean="0"/>
              <a:pPr/>
              <a:t>10.8.7</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EACDF-8E27-144B-BDA6-AE5B0C53435D}"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今の茨城県つくばにある</a:t>
            </a:r>
            <a:r>
              <a:rPr lang="en-US" altLang="ja-JP" dirty="0" smtClean="0"/>
              <a:t>KEKB</a:t>
            </a:r>
            <a:r>
              <a:rPr lang="ja-JP" altLang="en-US" dirty="0" smtClean="0"/>
              <a:t>加速器をグレードアップして４０倍のルミノシティイを目指す。それに伴い事象が多くなりビームバックグラウンドがおおくなる。測定器のグレードアップもひつよう、カロリメーターではがんませんエネルギー検出をする。あっぷでは高頻度事象の対策や</a:t>
            </a:r>
            <a:r>
              <a:rPr lang="en-US" altLang="ja-JP" dirty="0" smtClean="0"/>
              <a:t>BB</a:t>
            </a:r>
            <a:r>
              <a:rPr lang="ja-JP" altLang="en-US" dirty="0" smtClean="0"/>
              <a:t>の対策として発光時間の早いシンチレーターを導入するつもり。エンドキャップ部分のみ、バレル部はエレクトロニクスによって</a:t>
            </a:r>
            <a:r>
              <a:rPr lang="ja-JP" altLang="en-US" dirty="0" smtClean="0"/>
              <a:t>対応</a:t>
            </a:r>
            <a:endParaRPr lang="en-US" altLang="ja-JP" dirty="0" smtClean="0"/>
          </a:p>
          <a:p>
            <a:r>
              <a:rPr lang="ja-JP" altLang="en-US" dirty="0" smtClean="0"/>
              <a:t>パイルアップ</a:t>
            </a:r>
            <a:r>
              <a:rPr lang="en-US" altLang="ja-JP" dirty="0" smtClean="0"/>
              <a:t>→</a:t>
            </a:r>
            <a:r>
              <a:rPr lang="ja-JP" altLang="en-US" dirty="0" smtClean="0"/>
              <a:t>信号が重なる</a:t>
            </a:r>
            <a:endParaRPr lang="ja-JP" altLang="en-US" dirty="0"/>
          </a:p>
        </p:txBody>
      </p:sp>
      <p:sp>
        <p:nvSpPr>
          <p:cNvPr id="4" name="スライド番号プレースホルダ 3"/>
          <p:cNvSpPr>
            <a:spLocks noGrp="1"/>
          </p:cNvSpPr>
          <p:nvPr>
            <p:ph type="sldNum" sz="quarter" idx="10"/>
          </p:nvPr>
        </p:nvSpPr>
        <p:spPr/>
        <p:txBody>
          <a:bodyPr/>
          <a:lstStyle/>
          <a:p>
            <a:fld id="{9FEEACDF-8E27-144B-BDA6-AE5B0C53435D}" type="slidenum">
              <a:rPr lang="ja-JP" altLang="en-US" smtClean="0"/>
              <a:pPr/>
              <a:t>3</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カロリメーターの大きさを決めるために幅射長モリエルが</a:t>
            </a:r>
            <a:r>
              <a:rPr lang="ja-JP" altLang="en-US" dirty="0" smtClean="0"/>
              <a:t>重要</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9FEEACDF-8E27-144B-BDA6-AE5B0C53435D}" type="slidenum">
              <a:rPr lang="ja-JP" altLang="en-US" smtClean="0"/>
              <a:pPr/>
              <a:t>4</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err="1" smtClean="0"/>
              <a:t>Π</a:t>
            </a:r>
            <a:r>
              <a:rPr lang="ja-JP" altLang="en-US" dirty="0" smtClean="0"/>
              <a:t>ゼロ</a:t>
            </a:r>
            <a:r>
              <a:rPr lang="en-US" altLang="ja-JP" dirty="0" err="1" smtClean="0"/>
              <a:t>π</a:t>
            </a:r>
            <a:r>
              <a:rPr lang="ja-JP" altLang="en-US" dirty="0" smtClean="0"/>
              <a:t>ゼロは</a:t>
            </a:r>
            <a:r>
              <a:rPr lang="en-US" altLang="ja-JP" dirty="0" err="1" smtClean="0"/>
              <a:t>π</a:t>
            </a:r>
            <a:r>
              <a:rPr lang="ja-JP" altLang="en-US" dirty="0" smtClean="0"/>
              <a:t>が近接した２つの</a:t>
            </a:r>
            <a:r>
              <a:rPr lang="en-US" altLang="ja-JP" dirty="0" err="1" smtClean="0"/>
              <a:t>γ</a:t>
            </a:r>
            <a:r>
              <a:rPr lang="ja-JP" altLang="en-US" dirty="0" smtClean="0"/>
              <a:t>に崩壊する</a:t>
            </a:r>
            <a:endParaRPr lang="ja-JP" altLang="en-US" dirty="0"/>
          </a:p>
        </p:txBody>
      </p:sp>
      <p:sp>
        <p:nvSpPr>
          <p:cNvPr id="4" name="スライド番号プレースホルダ 3"/>
          <p:cNvSpPr>
            <a:spLocks noGrp="1"/>
          </p:cNvSpPr>
          <p:nvPr>
            <p:ph type="sldNum" sz="quarter" idx="10"/>
          </p:nvPr>
        </p:nvSpPr>
        <p:spPr/>
        <p:txBody>
          <a:bodyPr/>
          <a:lstStyle/>
          <a:p>
            <a:fld id="{9FEEACDF-8E27-144B-BDA6-AE5B0C53435D}" type="slidenum">
              <a:rPr lang="ja-JP" altLang="en-US" smtClean="0"/>
              <a:pPr/>
              <a:t>5</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現在のべるではこの</a:t>
            </a:r>
            <a:r>
              <a:rPr lang="en-US" altLang="ja-JP" dirty="0" smtClean="0"/>
              <a:t>CSI</a:t>
            </a:r>
            <a:r>
              <a:rPr lang="ja-JP" altLang="en-US" dirty="0" smtClean="0"/>
              <a:t>です。これを発光時間の短い</a:t>
            </a:r>
            <a:r>
              <a:rPr lang="en-US" altLang="ja-JP" dirty="0" err="1" smtClean="0"/>
              <a:t>pureCSI</a:t>
            </a:r>
            <a:r>
              <a:rPr lang="ja-JP" altLang="en-US" dirty="0" smtClean="0"/>
              <a:t>や</a:t>
            </a:r>
            <a:r>
              <a:rPr lang="en-US" altLang="ja-JP" dirty="0" smtClean="0"/>
              <a:t>BSO</a:t>
            </a:r>
            <a:r>
              <a:rPr lang="ja-JP" altLang="en-US" dirty="0" smtClean="0"/>
              <a:t>にかえることが考えられてます。発光量は１／５０ぐらいと小さくなっているがはっこうじかんは１０分の１以下、これらのくりすたる現在とかわるこうほとして考えられている。これからやるのは</a:t>
            </a:r>
            <a:r>
              <a:rPr lang="en-US" altLang="ja-JP" dirty="0" smtClean="0"/>
              <a:t>B</a:t>
            </a:r>
            <a:r>
              <a:rPr lang="ja-JP" altLang="en-US" dirty="0" smtClean="0"/>
              <a:t>ソで</a:t>
            </a:r>
            <a:r>
              <a:rPr lang="en-US" altLang="ja-JP" dirty="0" smtClean="0"/>
              <a:t>pc</a:t>
            </a:r>
            <a:r>
              <a:rPr lang="ja-JP" altLang="en-US" dirty="0" smtClean="0"/>
              <a:t>と比べるとモリエルやふくしゃちょうが短い</a:t>
            </a:r>
            <a:endParaRPr lang="ja-JP" altLang="en-US" dirty="0"/>
          </a:p>
        </p:txBody>
      </p:sp>
      <p:sp>
        <p:nvSpPr>
          <p:cNvPr id="4" name="スライド番号プレースホルダ 3"/>
          <p:cNvSpPr>
            <a:spLocks noGrp="1"/>
          </p:cNvSpPr>
          <p:nvPr>
            <p:ph type="sldNum" sz="quarter" idx="10"/>
          </p:nvPr>
        </p:nvSpPr>
        <p:spPr/>
        <p:txBody>
          <a:bodyPr/>
          <a:lstStyle/>
          <a:p>
            <a:fld id="{9FEEACDF-8E27-144B-BDA6-AE5B0C53435D}" type="slidenum">
              <a:rPr lang="ja-JP" altLang="en-US" smtClean="0"/>
              <a:pPr/>
              <a:t>6</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潮解性</a:t>
            </a:r>
            <a:r>
              <a:rPr lang="en-US" altLang="ja-JP" dirty="0" smtClean="0"/>
              <a:t>→</a:t>
            </a:r>
            <a:r>
              <a:rPr lang="ja-JP" altLang="en-US" dirty="0" smtClean="0"/>
              <a:t>水に弱い　１５パーセントぐらいで保管</a:t>
            </a:r>
            <a:endParaRPr lang="ja-JP" altLang="en-US" dirty="0"/>
          </a:p>
        </p:txBody>
      </p:sp>
      <p:sp>
        <p:nvSpPr>
          <p:cNvPr id="4" name="スライド番号プレースホルダ 3"/>
          <p:cNvSpPr>
            <a:spLocks noGrp="1"/>
          </p:cNvSpPr>
          <p:nvPr>
            <p:ph type="sldNum" sz="quarter" idx="10"/>
          </p:nvPr>
        </p:nvSpPr>
        <p:spPr/>
        <p:txBody>
          <a:bodyPr/>
          <a:lstStyle/>
          <a:p>
            <a:fld id="{9FEEACDF-8E27-144B-BDA6-AE5B0C53435D}" type="slidenum">
              <a:rPr lang="ja-JP" altLang="en-US" smtClean="0"/>
              <a:pPr/>
              <a:t>7</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ATT</a:t>
            </a:r>
            <a:r>
              <a:rPr lang="en-US" altLang="ja-JP" baseline="0" dirty="0" smtClean="0"/>
              <a:t> 6</a:t>
            </a:r>
            <a:r>
              <a:rPr lang="ja-JP" altLang="en-US" baseline="0" dirty="0" smtClean="0"/>
              <a:t>デシベル</a:t>
            </a:r>
            <a:endParaRPr lang="ja-JP" altLang="en-US" dirty="0"/>
          </a:p>
        </p:txBody>
      </p:sp>
      <p:sp>
        <p:nvSpPr>
          <p:cNvPr id="4" name="スライド番号プレースホルダ 3"/>
          <p:cNvSpPr>
            <a:spLocks noGrp="1"/>
          </p:cNvSpPr>
          <p:nvPr>
            <p:ph type="sldNum" sz="quarter" idx="10"/>
          </p:nvPr>
        </p:nvSpPr>
        <p:spPr/>
        <p:txBody>
          <a:bodyPr/>
          <a:lstStyle/>
          <a:p>
            <a:fld id="{9FEEACDF-8E27-144B-BDA6-AE5B0C53435D}" type="slidenum">
              <a:rPr lang="ja-JP" altLang="en-US" smtClean="0"/>
              <a:pPr/>
              <a:t>8</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ごあてっくすのしりょうは反射材</a:t>
            </a:r>
            <a:endParaRPr lang="en-US" altLang="ja-JP" dirty="0" smtClean="0"/>
          </a:p>
          <a:p>
            <a:endParaRPr lang="en-US" altLang="ja-JP" dirty="0" smtClean="0"/>
          </a:p>
          <a:p>
            <a:r>
              <a:rPr lang="ja-JP" altLang="en-US" dirty="0" smtClean="0"/>
              <a:t>アルミは</a:t>
            </a:r>
            <a:r>
              <a:rPr lang="en-US" altLang="ja-JP" dirty="0" smtClean="0"/>
              <a:t>APD</a:t>
            </a:r>
            <a:r>
              <a:rPr lang="ja-JP" altLang="en-US" dirty="0" smtClean="0"/>
              <a:t>をつけて測るときにグラウンドループを防ぐため</a:t>
            </a:r>
            <a:endParaRPr lang="ja-JP" altLang="en-US" dirty="0"/>
          </a:p>
        </p:txBody>
      </p:sp>
      <p:sp>
        <p:nvSpPr>
          <p:cNvPr id="4" name="スライド番号プレースホルダ 3"/>
          <p:cNvSpPr>
            <a:spLocks noGrp="1"/>
          </p:cNvSpPr>
          <p:nvPr>
            <p:ph type="sldNum" sz="quarter" idx="10"/>
          </p:nvPr>
        </p:nvSpPr>
        <p:spPr/>
        <p:txBody>
          <a:bodyPr/>
          <a:lstStyle/>
          <a:p>
            <a:fld id="{9FEEACDF-8E27-144B-BDA6-AE5B0C53435D}" type="slidenum">
              <a:rPr lang="ja-JP" altLang="en-US" smtClean="0"/>
              <a:pPr/>
              <a:t>10</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長いクリスタルを使うと場所によって発光量が違うと補正しなくてはならなくてはならないため一様性についてそくていします</a:t>
            </a:r>
          </a:p>
          <a:p>
            <a:endParaRPr lang="ja-JP" altLang="en-US" dirty="0"/>
          </a:p>
        </p:txBody>
      </p:sp>
      <p:sp>
        <p:nvSpPr>
          <p:cNvPr id="4" name="スライド番号プレースホルダ 3"/>
          <p:cNvSpPr>
            <a:spLocks noGrp="1"/>
          </p:cNvSpPr>
          <p:nvPr>
            <p:ph type="sldNum" sz="quarter" idx="10"/>
          </p:nvPr>
        </p:nvSpPr>
        <p:spPr/>
        <p:txBody>
          <a:bodyPr/>
          <a:lstStyle/>
          <a:p>
            <a:fld id="{9FEEACDF-8E27-144B-BDA6-AE5B0C53435D}" type="slidenum">
              <a:rPr lang="ja-JP" altLang="en-US" smtClean="0"/>
              <a:pPr/>
              <a:t>15</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9FEEACDF-8E27-144B-BDA6-AE5B0C53435D}" type="slidenum">
              <a:rPr lang="ja-JP" altLang="en-US" smtClean="0"/>
              <a:pPr/>
              <a:t>16</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528E7D9-353A-3742-9F44-7E60F65DE3BA}" type="datetimeFigureOut">
              <a:rPr lang="ja-JP" altLang="en-US" smtClean="0"/>
              <a:pPr/>
              <a:t>10.8.7</a:t>
            </a:fld>
            <a:endParaRPr lang="ja-JP" altLang="en-US"/>
          </a:p>
        </p:txBody>
      </p:sp>
      <p:sp>
        <p:nvSpPr>
          <p:cNvPr id="17" name="フッター プレースホル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ja-JP" altLang="en-US"/>
          </a:p>
        </p:txBody>
      </p:sp>
      <p:sp>
        <p:nvSpPr>
          <p:cNvPr id="29" name="スライド番号プレースホルダ 28"/>
          <p:cNvSpPr>
            <a:spLocks noGrp="1"/>
          </p:cNvSpPr>
          <p:nvPr>
            <p:ph type="sldNum" sz="quarter" idx="12"/>
          </p:nvPr>
        </p:nvSpPr>
        <p:spPr>
          <a:xfrm>
            <a:off x="8001000" y="228600"/>
            <a:ext cx="838200" cy="381000"/>
          </a:xfrm>
        </p:spPr>
        <p:txBody>
          <a:bodyPr/>
          <a:lstStyle>
            <a:lvl1pPr>
              <a:defRPr>
                <a:solidFill>
                  <a:schemeClr val="tx2"/>
                </a:solidFill>
              </a:defRPr>
            </a:lvl1pPr>
          </a:lstStyle>
          <a:p>
            <a:fld id="{A3DCDF73-85D2-4237-9B32-053DBDB0C31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C528E7D9-353A-3742-9F44-7E60F65DE3BA}" type="datetimeFigureOut">
              <a:rPr lang="ja-JP" altLang="en-US" smtClean="0"/>
              <a:pPr/>
              <a:t>10.8.7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4D13429-2C5A-0C4F-B308-CFD57074BF35}"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縦書きタイトル/テキスト">
    <p:bg>
      <p:bgRef idx="1001">
        <a:schemeClr val="bg1"/>
      </p:bgRef>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609600"/>
            <a:ext cx="5562600" cy="5516564"/>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a:xfrm>
            <a:off x="6553200" y="6248402"/>
            <a:ext cx="2209800" cy="365125"/>
          </a:xfrm>
        </p:spPr>
        <p:txBody>
          <a:bodyPr/>
          <a:lstStyle/>
          <a:p>
            <a:fld id="{C528E7D9-353A-3742-9F44-7E60F65DE3BA}" type="datetimeFigureOut">
              <a:rPr lang="ja-JP" altLang="en-US" smtClean="0"/>
              <a:pPr/>
              <a:t>10.8.7</a:t>
            </a:fld>
            <a:endParaRPr lang="ja-JP" altLang="en-US"/>
          </a:p>
        </p:txBody>
      </p:sp>
      <p:sp>
        <p:nvSpPr>
          <p:cNvPr id="5" name="フッター プレースホルダ 4"/>
          <p:cNvSpPr>
            <a:spLocks noGrp="1"/>
          </p:cNvSpPr>
          <p:nvPr>
            <p:ph type="ftr" sz="quarter" idx="11"/>
          </p:nvPr>
        </p:nvSpPr>
        <p:spPr>
          <a:xfrm>
            <a:off x="457201" y="6248207"/>
            <a:ext cx="5573483" cy="365125"/>
          </a:xfrm>
        </p:spPr>
        <p:txBody>
          <a:bodyPr/>
          <a:lstStyle/>
          <a:p>
            <a:endParaRPr lang="ja-JP" altLang="en-US"/>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スライド番号プレースホルダ 5"/>
          <p:cNvSpPr>
            <a:spLocks noGrp="1"/>
          </p:cNvSpPr>
          <p:nvPr>
            <p:ph type="sldNum" sz="quarter" idx="12"/>
          </p:nvPr>
        </p:nvSpPr>
        <p:spPr>
          <a:xfrm rot="5400000">
            <a:off x="5989638" y="144462"/>
            <a:ext cx="533400" cy="244476"/>
          </a:xfrm>
        </p:spPr>
        <p:txBody>
          <a:bodyPr/>
          <a:lstStyle/>
          <a:p>
            <a:fld id="{34D13429-2C5A-0C4F-B308-CFD57074BF35}" type="slidenum">
              <a:rPr lang="ja-JP" altLang="en-US" smtClean="0"/>
              <a:pPr/>
              <a: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C528E7D9-353A-3742-9F44-7E60F65DE3BA}" type="datetimeFigureOut">
              <a:rPr lang="ja-JP" altLang="en-US" smtClean="0"/>
              <a:pPr/>
              <a:t>10.8.7</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lvl1pPr>
              <a:defRPr>
                <a:solidFill>
                  <a:srgbClr val="FFFFFF"/>
                </a:solidFill>
              </a:defRPr>
            </a:lvl1pPr>
          </a:lstStyle>
          <a:p>
            <a:fld id="{34D13429-2C5A-0C4F-B308-CFD57074BF35}" type="slidenum">
              <a:rPr lang="ja-JP" altLang="en-US" smtClean="0"/>
              <a:pPr/>
              <a:t>‹#›</a:t>
            </a:fld>
            <a:endParaRPr lang="ja-JP" altLang="en-US"/>
          </a:p>
        </p:txBody>
      </p:sp>
      <p:sp>
        <p:nvSpPr>
          <p:cNvPr id="8" name="コンテンツ プレースホルダ 7"/>
          <p:cNvSpPr>
            <a:spLocks noGrp="1"/>
          </p:cNvSpPr>
          <p:nvPr>
            <p:ph sz="quarter" idx="1"/>
          </p:nvPr>
        </p:nvSpPr>
        <p:spPr>
          <a:xfrm>
            <a:off x="612648" y="1600200"/>
            <a:ext cx="8153400" cy="44958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セクション ヘッダー">
    <p:bg>
      <p:bgRef idx="1003">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smtClean="0"/>
              <a:t>マスタ タイトルの書式設定</a:t>
            </a:r>
            <a:endParaRPr kumimoji="0" lang="en-US"/>
          </a:p>
        </p:txBody>
      </p:sp>
      <p:sp>
        <p:nvSpPr>
          <p:cNvPr id="12" name="日付プレースホルダ 11"/>
          <p:cNvSpPr>
            <a:spLocks noGrp="1"/>
          </p:cNvSpPr>
          <p:nvPr>
            <p:ph type="dt" sz="half" idx="10"/>
          </p:nvPr>
        </p:nvSpPr>
        <p:spPr/>
        <p:txBody>
          <a:bodyPr/>
          <a:lstStyle/>
          <a:p>
            <a:fld id="{C528E7D9-353A-3742-9F44-7E60F65DE3BA}" type="datetimeFigureOut">
              <a:rPr lang="ja-JP" altLang="en-US" smtClean="0"/>
              <a:pPr/>
              <a:t>10.8.7</a:t>
            </a:fld>
            <a:endParaRPr lang="ja-JP" altLang="en-US"/>
          </a:p>
        </p:txBody>
      </p:sp>
      <p:sp>
        <p:nvSpPr>
          <p:cNvPr id="13" name="スライド番号プレースホル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3DCDF73-85D2-4237-9B32-053DBDB0C312}" type="slidenum">
              <a:rPr kumimoji="0" lang="en-US" smtClean="0"/>
              <a:pPr/>
              <a:t>‹#›</a:t>
            </a:fld>
            <a:endParaRPr kumimoji="0" lang="en-US"/>
          </a:p>
        </p:txBody>
      </p:sp>
      <p:sp>
        <p:nvSpPr>
          <p:cNvPr id="14" name="フッター プレースホルダ 13"/>
          <p:cNvSpPr>
            <a:spLocks noGrp="1"/>
          </p:cNvSpPr>
          <p:nvPr>
            <p:ph type="ftr" sz="quarter" idx="12"/>
          </p:nvPr>
        </p:nvSpPr>
        <p:spPr/>
        <p:txBody>
          <a:bodyPr/>
          <a:lstStyle/>
          <a:p>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9" name="コンテンツ プレースホルダ 8"/>
          <p:cNvSpPr>
            <a:spLocks noGrp="1"/>
          </p:cNvSpPr>
          <p:nvPr>
            <p:ph sz="quarter" idx="1"/>
          </p:nvPr>
        </p:nvSpPr>
        <p:spPr>
          <a:xfrm>
            <a:off x="609600" y="1589567"/>
            <a:ext cx="38862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844901" y="1589567"/>
            <a:ext cx="38862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8" name="日付プレースホルダ 7"/>
          <p:cNvSpPr>
            <a:spLocks noGrp="1"/>
          </p:cNvSpPr>
          <p:nvPr>
            <p:ph type="dt" sz="half" idx="15"/>
          </p:nvPr>
        </p:nvSpPr>
        <p:spPr/>
        <p:txBody>
          <a:bodyPr rtlCol="0"/>
          <a:lstStyle/>
          <a:p>
            <a:fld id="{C528E7D9-353A-3742-9F44-7E60F65DE3BA}" type="datetimeFigureOut">
              <a:rPr lang="ja-JP" altLang="en-US" smtClean="0"/>
              <a:pPr/>
              <a:t>10.8.7</a:t>
            </a:fld>
            <a:endParaRPr lang="ja-JP" altLang="en-US"/>
          </a:p>
        </p:txBody>
      </p:sp>
      <p:sp>
        <p:nvSpPr>
          <p:cNvPr id="10" name="スライド番号プレースホルダ 9"/>
          <p:cNvSpPr>
            <a:spLocks noGrp="1"/>
          </p:cNvSpPr>
          <p:nvPr>
            <p:ph type="sldNum" sz="quarter" idx="16"/>
          </p:nvPr>
        </p:nvSpPr>
        <p:spPr/>
        <p:txBody>
          <a:bodyPr rtlCol="0"/>
          <a:lstStyle/>
          <a:p>
            <a:fld id="{34D13429-2C5A-0C4F-B308-CFD57074BF35}" type="slidenum">
              <a:rPr lang="ja-JP" altLang="en-US" smtClean="0"/>
              <a:pPr/>
              <a:t>‹#›</a:t>
            </a:fld>
            <a:endParaRPr lang="ja-JP" altLang="en-US"/>
          </a:p>
        </p:txBody>
      </p:sp>
      <p:sp>
        <p:nvSpPr>
          <p:cNvPr id="12" name="フッター プレースホルダ 11"/>
          <p:cNvSpPr>
            <a:spLocks noGrp="1"/>
          </p:cNvSpPr>
          <p:nvPr>
            <p:ph type="ftr" sz="quarter" idx="17"/>
          </p:nvPr>
        </p:nvSpPr>
        <p:spPr/>
        <p:txBody>
          <a:bodyPr rtlCol="0"/>
          <a:lstStyle/>
          <a:p>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smtClean="0"/>
              <a:t>マスタ タイトルの書式設定</a:t>
            </a:r>
            <a:endParaRPr kumimoji="0" lang="en-US"/>
          </a:p>
        </p:txBody>
      </p:sp>
      <p:sp>
        <p:nvSpPr>
          <p:cNvPr id="11" name="コンテンツ プレースホルダ 10"/>
          <p:cNvSpPr>
            <a:spLocks noGrp="1"/>
          </p:cNvSpPr>
          <p:nvPr>
            <p:ph sz="quarter" idx="2"/>
          </p:nvPr>
        </p:nvSpPr>
        <p:spPr>
          <a:xfrm>
            <a:off x="609600" y="2438400"/>
            <a:ext cx="3886200" cy="35814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800600" y="2438400"/>
            <a:ext cx="3886200" cy="35814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 9"/>
          <p:cNvSpPr>
            <a:spLocks noGrp="1"/>
          </p:cNvSpPr>
          <p:nvPr>
            <p:ph type="dt" sz="half" idx="15"/>
          </p:nvPr>
        </p:nvSpPr>
        <p:spPr/>
        <p:txBody>
          <a:bodyPr rtlCol="0"/>
          <a:lstStyle/>
          <a:p>
            <a:fld id="{C528E7D9-353A-3742-9F44-7E60F65DE3BA}" type="datetimeFigureOut">
              <a:rPr lang="ja-JP" altLang="en-US" smtClean="0"/>
              <a:pPr/>
              <a:t>10.8.7</a:t>
            </a:fld>
            <a:endParaRPr lang="ja-JP" altLang="en-US"/>
          </a:p>
        </p:txBody>
      </p:sp>
      <p:sp>
        <p:nvSpPr>
          <p:cNvPr id="12" name="スライド番号プレースホルダ 11"/>
          <p:cNvSpPr>
            <a:spLocks noGrp="1"/>
          </p:cNvSpPr>
          <p:nvPr>
            <p:ph type="sldNum" sz="quarter" idx="16"/>
          </p:nvPr>
        </p:nvSpPr>
        <p:spPr/>
        <p:txBody>
          <a:bodyPr rtlCol="0"/>
          <a:lstStyle/>
          <a:p>
            <a:fld id="{34D13429-2C5A-0C4F-B308-CFD57074BF35}" type="slidenum">
              <a:rPr lang="ja-JP" altLang="en-US" smtClean="0"/>
              <a:pPr/>
              <a:t>‹#›</a:t>
            </a:fld>
            <a:endParaRPr lang="ja-JP" altLang="en-US"/>
          </a:p>
        </p:txBody>
      </p:sp>
      <p:sp>
        <p:nvSpPr>
          <p:cNvPr id="14" name="フッター プレースホルダ 13"/>
          <p:cNvSpPr>
            <a:spLocks noGrp="1"/>
          </p:cNvSpPr>
          <p:nvPr>
            <p:ph type="ftr" sz="quarter" idx="17"/>
          </p:nvPr>
        </p:nvSpPr>
        <p:spPr/>
        <p:txBody>
          <a:bodyPr rtlCol="0"/>
          <a:lstStyle/>
          <a:p>
            <a:endParaRPr lang="ja-JP" altLang="en-US"/>
          </a:p>
        </p:txBody>
      </p:sp>
      <p:sp>
        <p:nvSpPr>
          <p:cNvPr id="16" name="テキスト プレースホル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5" name="テキスト プレースホル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C528E7D9-353A-3742-9F44-7E60F65DE3BA}" type="datetimeFigureOut">
              <a:rPr lang="ja-JP" altLang="en-US" smtClean="0"/>
              <a:pPr/>
              <a:t>10.8.7</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lvl1pPr>
              <a:defRPr>
                <a:solidFill>
                  <a:srgbClr val="FFFFFF"/>
                </a:solidFill>
              </a:defRPr>
            </a:lvl1pPr>
          </a:lstStyle>
          <a:p>
            <a:fld id="{34D13429-2C5A-0C4F-B308-CFD57074BF35}"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528E7D9-353A-3742-9F44-7E60F65DE3BA}" type="datetimeFigureOut">
              <a:rPr lang="ja-JP" altLang="en-US" smtClean="0"/>
              <a:pPr/>
              <a:t>10.8.7</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a:xfrm>
            <a:off x="0" y="6248400"/>
            <a:ext cx="533400" cy="381000"/>
          </a:xfrm>
        </p:spPr>
        <p:txBody>
          <a:bodyPr/>
          <a:lstStyle>
            <a:lvl1pPr>
              <a:defRPr>
                <a:solidFill>
                  <a:schemeClr val="tx2"/>
                </a:solidFill>
              </a:defRPr>
            </a:lvl1pPr>
          </a:lstStyle>
          <a:p>
            <a:fld id="{34D13429-2C5A-0C4F-B308-CFD57074BF35}"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C528E7D9-353A-3742-9F44-7E60F65DE3BA}" type="datetimeFigureOut">
              <a:rPr lang="ja-JP" altLang="en-US" smtClean="0"/>
              <a:pPr/>
              <a:t>10.8.7</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lvl1pPr>
              <a:defRPr>
                <a:solidFill>
                  <a:srgbClr val="FFFFFF"/>
                </a:solidFill>
              </a:defRPr>
            </a:lvl1pPr>
          </a:lstStyle>
          <a:p>
            <a:fld id="{34D13429-2C5A-0C4F-B308-CFD57074BF35}" type="slidenum">
              <a:rPr lang="ja-JP" altLang="en-US" smtClean="0"/>
              <a:pPr/>
              <a:t>‹#›</a:t>
            </a:fld>
            <a:endParaRPr lang="ja-JP" altLang="en-US"/>
          </a:p>
        </p:txBody>
      </p:sp>
      <p:sp>
        <p:nvSpPr>
          <p:cNvPr id="3" name="テキスト プレースホル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9" name="コンテンツ プレースホルダ 8"/>
          <p:cNvSpPr>
            <a:spLocks noGrp="1"/>
          </p:cNvSpPr>
          <p:nvPr>
            <p:ph sz="quarter" idx="1"/>
          </p:nvPr>
        </p:nvSpPr>
        <p:spPr>
          <a:xfrm>
            <a:off x="2362200" y="1752600"/>
            <a:ext cx="6400800" cy="4419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タイトルと図">
    <p:bg>
      <p:bgRef idx="1003">
        <a:schemeClr val="bg2"/>
      </p:bgRef>
    </p:bg>
    <p:spTree>
      <p:nvGrpSpPr>
        <p:cNvPr id="1" name=""/>
        <p:cNvGrpSpPr/>
        <p:nvPr/>
      </p:nvGrpSpPr>
      <p:grpSpPr>
        <a:xfrm>
          <a:off x="0" y="0"/>
          <a:ext cx="0" cy="0"/>
          <a:chOff x="0" y="0"/>
          <a:chExt cx="0" cy="0"/>
        </a:xfrm>
      </p:grpSpPr>
      <p:sp>
        <p:nvSpPr>
          <p:cNvPr id="4" name="テキスト プレースホル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smtClean="0"/>
              <a:t>マスタ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付プレースホルダ 11"/>
          <p:cNvSpPr>
            <a:spLocks noGrp="1"/>
          </p:cNvSpPr>
          <p:nvPr>
            <p:ph type="dt" sz="half" idx="10"/>
          </p:nvPr>
        </p:nvSpPr>
        <p:spPr>
          <a:xfrm>
            <a:off x="6248400" y="6248400"/>
            <a:ext cx="2667000" cy="365125"/>
          </a:xfrm>
        </p:spPr>
        <p:txBody>
          <a:bodyPr rtlCol="0"/>
          <a:lstStyle/>
          <a:p>
            <a:fld id="{C528E7D9-353A-3742-9F44-7E60F65DE3BA}" type="datetimeFigureOut">
              <a:rPr lang="ja-JP" altLang="en-US" smtClean="0"/>
              <a:pPr/>
              <a:t>10.8.7</a:t>
            </a:fld>
            <a:endParaRPr lang="ja-JP" altLang="en-US"/>
          </a:p>
        </p:txBody>
      </p:sp>
      <p:sp>
        <p:nvSpPr>
          <p:cNvPr id="13" name="スライド番号プレースホルダ 12"/>
          <p:cNvSpPr>
            <a:spLocks noGrp="1"/>
          </p:cNvSpPr>
          <p:nvPr>
            <p:ph type="sldNum" sz="quarter" idx="11"/>
          </p:nvPr>
        </p:nvSpPr>
        <p:spPr>
          <a:xfrm>
            <a:off x="0" y="4667249"/>
            <a:ext cx="1447800" cy="663578"/>
          </a:xfrm>
        </p:spPr>
        <p:txBody>
          <a:bodyPr rtlCol="0"/>
          <a:lstStyle>
            <a:lvl1pPr>
              <a:defRPr sz="2800"/>
            </a:lvl1pPr>
          </a:lstStyle>
          <a:p>
            <a:fld id="{34D13429-2C5A-0C4F-B308-CFD57074BF35}" type="slidenum">
              <a:rPr lang="ja-JP" altLang="en-US" smtClean="0"/>
              <a:pPr/>
              <a:t>‹#›</a:t>
            </a:fld>
            <a:endParaRPr lang="ja-JP" altLang="en-US"/>
          </a:p>
        </p:txBody>
      </p:sp>
      <p:sp>
        <p:nvSpPr>
          <p:cNvPr id="14" name="フッター プレースホルダ 13"/>
          <p:cNvSpPr>
            <a:spLocks noGrp="1"/>
          </p:cNvSpPr>
          <p:nvPr>
            <p:ph type="ftr" sz="quarter" idx="12"/>
          </p:nvPr>
        </p:nvSpPr>
        <p:spPr>
          <a:xfrm>
            <a:off x="1600200" y="6248206"/>
            <a:ext cx="4572000" cy="365125"/>
          </a:xfrm>
        </p:spPr>
        <p:txBody>
          <a:bodyPr rtlCol="0"/>
          <a:lstStyle/>
          <a:p>
            <a:endParaRPr lang="ja-JP" altLang="en-US"/>
          </a:p>
        </p:txBody>
      </p:sp>
      <p:sp>
        <p:nvSpPr>
          <p:cNvPr id="3" name="図プレースホル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528E7D9-353A-3742-9F44-7E60F65DE3BA}" type="datetimeFigureOut">
              <a:rPr lang="ja-JP" altLang="en-US" smtClean="0"/>
              <a:pPr/>
              <a:t>10.8.7</a:t>
            </a:fld>
            <a:endParaRPr lang="ja-JP" altLang="en-US"/>
          </a:p>
        </p:txBody>
      </p:sp>
      <p:sp>
        <p:nvSpPr>
          <p:cNvPr id="3" name="フッター プレースホル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ja-JP" altLang="en-US"/>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4D13429-2C5A-0C4F-B308-CFD57074BF35}"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642883"/>
            <a:ext cx="7772400" cy="1957567"/>
          </a:xfrm>
        </p:spPr>
        <p:txBody>
          <a:bodyPr/>
          <a:lstStyle/>
          <a:p>
            <a:r>
              <a:rPr lang="en-US" altLang="ja-JP" dirty="0"/>
              <a:t>BSO</a:t>
            </a:r>
            <a:r>
              <a:rPr lang="ja-JP" altLang="en-US" dirty="0"/>
              <a:t>結晶シンチレーターの発光量測定</a:t>
            </a:r>
          </a:p>
        </p:txBody>
      </p:sp>
      <p:sp>
        <p:nvSpPr>
          <p:cNvPr id="3" name="サブタイトル 2"/>
          <p:cNvSpPr>
            <a:spLocks noGrp="1"/>
          </p:cNvSpPr>
          <p:nvPr>
            <p:ph type="subTitle" idx="1"/>
          </p:nvPr>
        </p:nvSpPr>
        <p:spPr>
          <a:xfrm>
            <a:off x="1051560" y="4470400"/>
            <a:ext cx="2910840" cy="1752600"/>
          </a:xfrm>
        </p:spPr>
        <p:txBody>
          <a:bodyPr>
            <a:normAutofit/>
          </a:bodyPr>
          <a:lstStyle/>
          <a:p>
            <a:r>
              <a:rPr lang="ja-JP" altLang="en-US" dirty="0" smtClean="0"/>
              <a:t>奈良女子</a:t>
            </a:r>
            <a:r>
              <a:rPr lang="ja-JP" altLang="en-US" dirty="0" smtClean="0"/>
              <a:t>大学</a:t>
            </a:r>
            <a:r>
              <a:rPr lang="en-US" altLang="ja-JP" dirty="0" smtClean="0"/>
              <a:t>  M1</a:t>
            </a:r>
            <a:r>
              <a:rPr lang="ja-JP" altLang="en-US" dirty="0" smtClean="0"/>
              <a:t>　</a:t>
            </a:r>
            <a:endParaRPr lang="en-US" altLang="ja-JP" dirty="0" smtClean="0"/>
          </a:p>
          <a:p>
            <a:r>
              <a:rPr lang="ja-JP" altLang="en-US" dirty="0" smtClean="0"/>
              <a:t>村上　潤</a:t>
            </a:r>
            <a:endParaRPr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大型</a:t>
            </a:r>
            <a:r>
              <a:rPr lang="en-US" altLang="ja-JP" dirty="0" smtClean="0"/>
              <a:t>BSO</a:t>
            </a:r>
            <a:r>
              <a:rPr lang="ja-JP" altLang="en-US" dirty="0" smtClean="0"/>
              <a:t>結晶</a:t>
            </a:r>
            <a:endParaRPr lang="ja-JP" altLang="en-US" dirty="0"/>
          </a:p>
        </p:txBody>
      </p:sp>
      <p:pic>
        <p:nvPicPr>
          <p:cNvPr id="4" name="図 3"/>
          <p:cNvPicPr/>
          <p:nvPr/>
        </p:nvPicPr>
        <p:blipFill>
          <a:blip r:embed="rId3"/>
          <a:srcRect/>
          <a:stretch>
            <a:fillRect/>
          </a:stretch>
        </p:blipFill>
        <p:spPr bwMode="auto">
          <a:xfrm>
            <a:off x="612648" y="1570475"/>
            <a:ext cx="4173910" cy="2684250"/>
          </a:xfrm>
          <a:prstGeom prst="rect">
            <a:avLst/>
          </a:prstGeom>
          <a:noFill/>
          <a:ln w="9525">
            <a:noFill/>
            <a:miter lim="800000"/>
            <a:headEnd/>
            <a:tailEnd/>
          </a:ln>
        </p:spPr>
      </p:pic>
      <p:pic>
        <p:nvPicPr>
          <p:cNvPr id="6" name="図 5"/>
          <p:cNvPicPr/>
          <p:nvPr/>
        </p:nvPicPr>
        <p:blipFill>
          <a:blip r:embed="rId4"/>
          <a:srcRect/>
          <a:stretch>
            <a:fillRect/>
          </a:stretch>
        </p:blipFill>
        <p:spPr bwMode="auto">
          <a:xfrm>
            <a:off x="4998793" y="2189886"/>
            <a:ext cx="3463592" cy="3046962"/>
          </a:xfrm>
          <a:prstGeom prst="rect">
            <a:avLst/>
          </a:prstGeom>
          <a:noFill/>
          <a:ln w="9525">
            <a:noFill/>
            <a:miter lim="800000"/>
            <a:headEnd/>
            <a:tailEnd/>
          </a:ln>
        </p:spPr>
      </p:pic>
      <p:sp>
        <p:nvSpPr>
          <p:cNvPr id="7" name="テキスト ボックス 6"/>
          <p:cNvSpPr txBox="1"/>
          <p:nvPr/>
        </p:nvSpPr>
        <p:spPr>
          <a:xfrm>
            <a:off x="814487" y="5425655"/>
            <a:ext cx="5903516" cy="1107996"/>
          </a:xfrm>
          <a:prstGeom prst="rect">
            <a:avLst/>
          </a:prstGeom>
          <a:noFill/>
        </p:spPr>
        <p:txBody>
          <a:bodyPr wrap="none" rtlCol="0">
            <a:spAutoFit/>
          </a:bodyPr>
          <a:lstStyle/>
          <a:p>
            <a:r>
              <a:rPr kumimoji="1" lang="en-US" altLang="ja-JP" dirty="0" smtClean="0"/>
              <a:t>BSO</a:t>
            </a:r>
            <a:r>
              <a:rPr kumimoji="1" lang="ja-JP" altLang="en-US" dirty="0" smtClean="0"/>
              <a:t>をゴアテックスのシートでまきアルミホイルで</a:t>
            </a:r>
            <a:r>
              <a:rPr lang="ja-JP" altLang="en-US" dirty="0" smtClean="0"/>
              <a:t>巻いたもの</a:t>
            </a:r>
            <a:endParaRPr lang="en-US" altLang="ja-JP" dirty="0" smtClean="0"/>
          </a:p>
          <a:p>
            <a:r>
              <a:rPr kumimoji="1" lang="ja-JP" altLang="en-US" dirty="0" smtClean="0"/>
              <a:t>サイズ；</a:t>
            </a:r>
            <a:r>
              <a:rPr kumimoji="1" lang="en-US" altLang="ja-JP" dirty="0" smtClean="0"/>
              <a:t>2×2×20cm</a:t>
            </a:r>
            <a:r>
              <a:rPr kumimoji="1" lang="en-US" altLang="ja-JP" baseline="30000" dirty="0" smtClean="0"/>
              <a:t>3</a:t>
            </a:r>
            <a:r>
              <a:rPr kumimoji="1" lang="ja-JP" altLang="en-US" baseline="30000" dirty="0" smtClean="0"/>
              <a:t>　</a:t>
            </a:r>
            <a:r>
              <a:rPr lang="en-US" altLang="ja-JP" dirty="0" smtClean="0"/>
              <a:t>OXIDE</a:t>
            </a:r>
            <a:r>
              <a:rPr lang="ja-JP" altLang="en-US" dirty="0" smtClean="0"/>
              <a:t>で２００９年試験生産</a:t>
            </a:r>
            <a:endParaRPr lang="en-US" altLang="ja-JP" dirty="0" smtClean="0"/>
          </a:p>
          <a:p>
            <a:r>
              <a:rPr kumimoji="1" lang="ja-JP" altLang="ja-JP" baseline="30000" dirty="0" smtClean="0"/>
              <a:t>　</a:t>
            </a:r>
            <a:r>
              <a:rPr kumimoji="1" lang="ja-JP" altLang="en-US" baseline="30000" dirty="0" smtClean="0"/>
              <a:t>　　　　　　</a:t>
            </a:r>
            <a:r>
              <a:rPr lang="en-US" altLang="ja-JP" dirty="0" smtClean="0"/>
              <a:t>2.2×2.2×18cm</a:t>
            </a:r>
            <a:r>
              <a:rPr lang="en-US" altLang="ja-JP" baseline="30000" dirty="0" smtClean="0"/>
              <a:t>3</a:t>
            </a:r>
            <a:r>
              <a:rPr lang="ja-JP" altLang="en-US" baseline="30000" dirty="0" smtClean="0"/>
              <a:t>　</a:t>
            </a:r>
            <a:r>
              <a:rPr lang="en-US" altLang="ja-JP" dirty="0" smtClean="0"/>
              <a:t>FFK</a:t>
            </a:r>
            <a:r>
              <a:rPr lang="ja-JP" altLang="en-US" dirty="0" smtClean="0"/>
              <a:t>生産</a:t>
            </a:r>
            <a:endParaRPr kumimoji="1" lang="en-US" altLang="ja-JP" baseline="30000" dirty="0" smtClean="0"/>
          </a:p>
          <a:p>
            <a:r>
              <a:rPr lang="en-US" altLang="ja-JP" baseline="30000" dirty="0" smtClean="0"/>
              <a:t>          </a:t>
            </a:r>
            <a:endParaRPr kumimoji="1" lang="en-US" altLang="ja-JP" baseline="30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1849" y="228600"/>
            <a:ext cx="8153400" cy="990600"/>
          </a:xfrm>
        </p:spPr>
        <p:txBody>
          <a:bodyPr/>
          <a:lstStyle/>
          <a:p>
            <a:r>
              <a:rPr lang="ja-JP" altLang="en-US" dirty="0" smtClean="0"/>
              <a:t>大型ＢＳＯの波高分布</a:t>
            </a:r>
            <a:endParaRPr lang="ja-JP" altLang="en-US" dirty="0"/>
          </a:p>
        </p:txBody>
      </p:sp>
      <p:pic>
        <p:nvPicPr>
          <p:cNvPr id="4" name="図 3"/>
          <p:cNvPicPr>
            <a:picLocks noChangeAspect="1"/>
          </p:cNvPicPr>
          <p:nvPr/>
        </p:nvPicPr>
        <p:blipFill>
          <a:blip r:embed="rId2"/>
          <a:stretch>
            <a:fillRect/>
          </a:stretch>
        </p:blipFill>
        <p:spPr>
          <a:xfrm>
            <a:off x="612648" y="2219324"/>
            <a:ext cx="4587486" cy="3587751"/>
          </a:xfrm>
          <a:prstGeom prst="rect">
            <a:avLst/>
          </a:prstGeom>
        </p:spPr>
      </p:pic>
      <p:cxnSp>
        <p:nvCxnSpPr>
          <p:cNvPr id="11" name="直線矢印コネクタ 10"/>
          <p:cNvCxnSpPr/>
          <p:nvPr/>
        </p:nvCxnSpPr>
        <p:spPr>
          <a:xfrm rot="10800000" flipV="1">
            <a:off x="2743201" y="4131733"/>
            <a:ext cx="2370667" cy="626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5200134" y="3947067"/>
            <a:ext cx="1737149" cy="923330"/>
          </a:xfrm>
          <a:prstGeom prst="rect">
            <a:avLst/>
          </a:prstGeom>
          <a:noFill/>
        </p:spPr>
        <p:txBody>
          <a:bodyPr wrap="none" rtlCol="0">
            <a:spAutoFit/>
          </a:bodyPr>
          <a:lstStyle/>
          <a:p>
            <a:r>
              <a:rPr kumimoji="1" lang="en-US" altLang="ja-JP" dirty="0" smtClean="0"/>
              <a:t>Eγ=662keV</a:t>
            </a:r>
          </a:p>
          <a:p>
            <a:r>
              <a:rPr lang="ja-JP" altLang="en-US" dirty="0" smtClean="0"/>
              <a:t>光電効果</a:t>
            </a:r>
            <a:endParaRPr lang="en-US" altLang="ja-JP" dirty="0" smtClean="0"/>
          </a:p>
          <a:p>
            <a:r>
              <a:rPr kumimoji="1" lang="ja-JP" altLang="en-US" dirty="0" smtClean="0"/>
              <a:t>（正規分布で</a:t>
            </a:r>
            <a:r>
              <a:rPr kumimoji="1" lang="en-US" altLang="ja-JP" dirty="0" smtClean="0"/>
              <a:t>fit</a:t>
            </a:r>
            <a:r>
              <a:rPr kumimoji="1" lang="ja-JP" altLang="en-US" dirty="0" smtClean="0"/>
              <a:t>）</a:t>
            </a:r>
            <a:endParaRPr kumimoji="1" lang="ja-JP" altLang="en-US" dirty="0"/>
          </a:p>
        </p:txBody>
      </p:sp>
      <p:sp>
        <p:nvSpPr>
          <p:cNvPr id="16" name="テキスト ボックス 15"/>
          <p:cNvSpPr txBox="1"/>
          <p:nvPr/>
        </p:nvSpPr>
        <p:spPr>
          <a:xfrm>
            <a:off x="5384800" y="5150935"/>
            <a:ext cx="3462644" cy="646331"/>
          </a:xfrm>
          <a:prstGeom prst="rect">
            <a:avLst/>
          </a:prstGeom>
          <a:noFill/>
        </p:spPr>
        <p:txBody>
          <a:bodyPr wrap="none" rtlCol="0">
            <a:spAutoFit/>
          </a:bodyPr>
          <a:lstStyle/>
          <a:p>
            <a:r>
              <a:rPr kumimoji="1" lang="en-US" altLang="ja-JP" dirty="0" smtClean="0"/>
              <a:t>137Cs</a:t>
            </a:r>
            <a:r>
              <a:rPr kumimoji="1" lang="ja-JP" altLang="en-US" dirty="0" smtClean="0"/>
              <a:t>線源からの</a:t>
            </a:r>
            <a:r>
              <a:rPr kumimoji="1" lang="en-US" altLang="ja-JP" dirty="0" err="1" smtClean="0"/>
              <a:t>γ</a:t>
            </a:r>
            <a:r>
              <a:rPr kumimoji="1" lang="ja-JP" altLang="en-US" dirty="0" smtClean="0"/>
              <a:t>線（</a:t>
            </a:r>
            <a:r>
              <a:rPr kumimoji="1" lang="en-US" altLang="ja-JP" dirty="0" smtClean="0"/>
              <a:t>662keV)</a:t>
            </a:r>
            <a:r>
              <a:rPr kumimoji="1" lang="ja-JP" altLang="en-US" dirty="0" smtClean="0"/>
              <a:t>を</a:t>
            </a:r>
            <a:endParaRPr kumimoji="1" lang="en-US" altLang="ja-JP" dirty="0" smtClean="0"/>
          </a:p>
          <a:p>
            <a:r>
              <a:rPr lang="ja-JP" altLang="en-US" dirty="0" smtClean="0"/>
              <a:t>入射したときの波高分布</a:t>
            </a:r>
            <a:endParaRPr kumimoji="1" lang="ja-JP" altLang="en-US" dirty="0"/>
          </a:p>
        </p:txBody>
      </p:sp>
      <p:sp>
        <p:nvSpPr>
          <p:cNvPr id="17" name="テキスト ボックス 16"/>
          <p:cNvSpPr txBox="1"/>
          <p:nvPr/>
        </p:nvSpPr>
        <p:spPr>
          <a:xfrm>
            <a:off x="4893733" y="6231467"/>
            <a:ext cx="3708580" cy="369332"/>
          </a:xfrm>
          <a:prstGeom prst="rect">
            <a:avLst/>
          </a:prstGeom>
          <a:noFill/>
        </p:spPr>
        <p:txBody>
          <a:bodyPr wrap="none" rtlCol="0">
            <a:spAutoFit/>
          </a:bodyPr>
          <a:lstStyle/>
          <a:p>
            <a:r>
              <a:rPr kumimoji="1" lang="ja-JP" altLang="en-US" dirty="0" smtClean="0"/>
              <a:t>サンプルサイズは２</a:t>
            </a:r>
            <a:r>
              <a:rPr kumimoji="1" lang="en-US" altLang="ja-JP" dirty="0" smtClean="0"/>
              <a:t>cm×</a:t>
            </a:r>
            <a:r>
              <a:rPr kumimoji="1" lang="ja-JP" altLang="en-US" dirty="0" smtClean="0"/>
              <a:t>２</a:t>
            </a:r>
            <a:r>
              <a:rPr kumimoji="1" lang="en-US" altLang="ja-JP" dirty="0" smtClean="0"/>
              <a:t>cm×20.2cm</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BSO</a:t>
            </a:r>
            <a:r>
              <a:rPr lang="ja-JP" altLang="en-US" dirty="0" smtClean="0"/>
              <a:t>の発光量の比較</a:t>
            </a:r>
            <a:r>
              <a:rPr lang="en-US" altLang="ja-JP" dirty="0" smtClean="0"/>
              <a:t>①</a:t>
            </a:r>
            <a:endParaRPr lang="ja-JP" altLang="en-US" dirty="0"/>
          </a:p>
        </p:txBody>
      </p:sp>
      <p:graphicFrame>
        <p:nvGraphicFramePr>
          <p:cNvPr id="7" name="グラフ 6"/>
          <p:cNvGraphicFramePr/>
          <p:nvPr/>
        </p:nvGraphicFramePr>
        <p:xfrm>
          <a:off x="341842" y="1601787"/>
          <a:ext cx="8424206" cy="319454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p:cNvCxnSpPr/>
          <p:nvPr/>
        </p:nvCxnSpPr>
        <p:spPr>
          <a:xfrm rot="5400000">
            <a:off x="5113595" y="3501989"/>
            <a:ext cx="3801991" cy="1588"/>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21" name="円弧 20"/>
          <p:cNvSpPr/>
          <p:nvPr/>
        </p:nvSpPr>
        <p:spPr>
          <a:xfrm rot="10600526">
            <a:off x="1092310" y="3077122"/>
            <a:ext cx="5866348" cy="2126607"/>
          </a:xfrm>
          <a:prstGeom prst="arc">
            <a:avLst>
              <a:gd name="adj1" fmla="val 11695975"/>
              <a:gd name="adj2" fmla="val 213451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2104140" y="5372041"/>
            <a:ext cx="3018449" cy="923330"/>
          </a:xfrm>
          <a:prstGeom prst="rect">
            <a:avLst/>
          </a:prstGeom>
          <a:noFill/>
        </p:spPr>
        <p:txBody>
          <a:bodyPr wrap="none" rtlCol="0">
            <a:spAutoFit/>
          </a:bodyPr>
          <a:lstStyle/>
          <a:p>
            <a:r>
              <a:rPr lang="ja-JP" altLang="en-US" dirty="0" smtClean="0"/>
              <a:t>最近新たに製造されたもの</a:t>
            </a:r>
            <a:endParaRPr kumimoji="1" lang="en-US" altLang="ja-JP" dirty="0" smtClean="0"/>
          </a:p>
          <a:p>
            <a:r>
              <a:rPr kumimoji="1" lang="en-US" altLang="ja-JP" dirty="0" smtClean="0"/>
              <a:t>Oxide</a:t>
            </a:r>
            <a:r>
              <a:rPr kumimoji="1" lang="ja-JP" altLang="en-US" dirty="0" smtClean="0"/>
              <a:t>製（２００９年試験生産）</a:t>
            </a:r>
            <a:endParaRPr kumimoji="1" lang="en-US" altLang="ja-JP" dirty="0" smtClean="0"/>
          </a:p>
          <a:p>
            <a:r>
              <a:rPr lang="ja-JP" altLang="en-US" dirty="0" smtClean="0"/>
              <a:t>サイズ；</a:t>
            </a:r>
            <a:r>
              <a:rPr lang="en-US" altLang="ja-JP" dirty="0" smtClean="0"/>
              <a:t>2×2×20.2cm</a:t>
            </a:r>
            <a:r>
              <a:rPr lang="ja-JP" altLang="en-US" baseline="30000" dirty="0" smtClean="0"/>
              <a:t>３</a:t>
            </a:r>
            <a:endParaRPr kumimoji="1" lang="ja-JP" altLang="en-US" baseline="30000" dirty="0"/>
          </a:p>
        </p:txBody>
      </p:sp>
      <p:sp>
        <p:nvSpPr>
          <p:cNvPr id="23" name="テキスト ボックス 22"/>
          <p:cNvSpPr txBox="1"/>
          <p:nvPr/>
        </p:nvSpPr>
        <p:spPr>
          <a:xfrm>
            <a:off x="7013796" y="4771876"/>
            <a:ext cx="2061225" cy="1200329"/>
          </a:xfrm>
          <a:prstGeom prst="rect">
            <a:avLst/>
          </a:prstGeom>
          <a:noFill/>
        </p:spPr>
        <p:txBody>
          <a:bodyPr wrap="square" rtlCol="0">
            <a:spAutoFit/>
          </a:bodyPr>
          <a:lstStyle/>
          <a:p>
            <a:r>
              <a:rPr kumimoji="1" lang="ja-JP" altLang="en-US" dirty="0" smtClean="0"/>
              <a:t>以前、</a:t>
            </a:r>
            <a:r>
              <a:rPr kumimoji="1" lang="en-US" altLang="ja-JP" dirty="0" smtClean="0"/>
              <a:t>FFK</a:t>
            </a:r>
            <a:r>
              <a:rPr kumimoji="1" lang="ja-JP" altLang="en-US" dirty="0" smtClean="0"/>
              <a:t>で</a:t>
            </a:r>
            <a:r>
              <a:rPr lang="ja-JP" altLang="en-US" dirty="0" smtClean="0"/>
              <a:t>製造されたもの</a:t>
            </a:r>
            <a:endParaRPr lang="en-US" altLang="ja-JP" dirty="0" smtClean="0"/>
          </a:p>
          <a:p>
            <a:r>
              <a:rPr kumimoji="1" lang="ja-JP" altLang="en-US" dirty="0" smtClean="0"/>
              <a:t>サイズ；</a:t>
            </a:r>
            <a:r>
              <a:rPr kumimoji="1" lang="en-US" altLang="ja-JP" dirty="0" smtClean="0"/>
              <a:t>2.2×2.2×20.2cm</a:t>
            </a:r>
            <a:r>
              <a:rPr kumimoji="1" lang="en-US" altLang="ja-JP" baseline="30000" dirty="0" smtClean="0"/>
              <a:t>3</a:t>
            </a:r>
            <a:endParaRPr kumimoji="1" lang="ja-JP" altLang="en-US" baseline="30000" dirty="0"/>
          </a:p>
        </p:txBody>
      </p:sp>
      <p:sp>
        <p:nvSpPr>
          <p:cNvPr id="24" name="テキスト ボックス 23"/>
          <p:cNvSpPr txBox="1"/>
          <p:nvPr/>
        </p:nvSpPr>
        <p:spPr>
          <a:xfrm>
            <a:off x="341842" y="6295371"/>
            <a:ext cx="8247771" cy="400110"/>
          </a:xfrm>
          <a:prstGeom prst="rect">
            <a:avLst/>
          </a:prstGeom>
          <a:noFill/>
        </p:spPr>
        <p:txBody>
          <a:bodyPr wrap="none" rtlCol="0">
            <a:spAutoFit/>
          </a:bodyPr>
          <a:lstStyle/>
          <a:p>
            <a:r>
              <a:rPr kumimoji="1" lang="ja-JP" altLang="en-US" sz="2000" dirty="0" smtClean="0"/>
              <a:t>新規に</a:t>
            </a:r>
            <a:r>
              <a:rPr lang="ja-JP" altLang="en-US" sz="2000" dirty="0" smtClean="0"/>
              <a:t>製造されたものと以前に製造されたものはほぼ同等の発光量がある</a:t>
            </a:r>
            <a:endParaRPr kumimoji="1" lang="en-US" altLang="ja-JP"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さらに大型の結晶</a:t>
            </a:r>
            <a:endParaRPr lang="ja-JP" altLang="en-US" dirty="0"/>
          </a:p>
        </p:txBody>
      </p:sp>
      <p:sp>
        <p:nvSpPr>
          <p:cNvPr id="3" name="コンテンツ プレースホルダ 2"/>
          <p:cNvSpPr>
            <a:spLocks noGrp="1"/>
          </p:cNvSpPr>
          <p:nvPr>
            <p:ph sz="quarter" idx="1"/>
          </p:nvPr>
        </p:nvSpPr>
        <p:spPr/>
        <p:txBody>
          <a:bodyPr/>
          <a:lstStyle/>
          <a:p>
            <a:pPr>
              <a:buNone/>
            </a:pPr>
            <a:r>
              <a:rPr lang="en-US" altLang="ja-JP" dirty="0" smtClean="0"/>
              <a:t>Belle</a:t>
            </a:r>
            <a:r>
              <a:rPr lang="ja-JP" altLang="en-US" dirty="0" smtClean="0"/>
              <a:t>へのインストールを前提とした結晶</a:t>
            </a:r>
            <a:endParaRPr lang="en-US" altLang="ja-JP" dirty="0" smtClean="0"/>
          </a:p>
          <a:p>
            <a:r>
              <a:rPr lang="en-US" altLang="ja-JP" sz="2000" dirty="0" smtClean="0"/>
              <a:t>4×4×21</a:t>
            </a:r>
            <a:r>
              <a:rPr lang="ja-JP" altLang="en-US" sz="2000" dirty="0" smtClean="0"/>
              <a:t>（以前の製造）</a:t>
            </a:r>
            <a:endParaRPr lang="en-US" altLang="ja-JP" sz="2000" dirty="0" smtClean="0"/>
          </a:p>
          <a:p>
            <a:r>
              <a:rPr lang="en-US" altLang="ja-JP" sz="2000" dirty="0" smtClean="0"/>
              <a:t>4×4×10.5</a:t>
            </a:r>
            <a:r>
              <a:rPr lang="ja-JP" altLang="en-US" sz="2000" dirty="0" smtClean="0"/>
              <a:t>（</a:t>
            </a:r>
            <a:r>
              <a:rPr lang="en-US" altLang="ja-JP" sz="2000" dirty="0" smtClean="0"/>
              <a:t>2009</a:t>
            </a:r>
            <a:r>
              <a:rPr lang="ja-JP" altLang="en-US" sz="2000" dirty="0" smtClean="0"/>
              <a:t>年度試験生産）</a:t>
            </a:r>
            <a:endParaRPr lang="ja-JP" altLang="en-US" sz="2000" dirty="0"/>
          </a:p>
        </p:txBody>
      </p:sp>
      <p:pic>
        <p:nvPicPr>
          <p:cNvPr id="4" name="図 3"/>
          <p:cNvPicPr/>
          <p:nvPr/>
        </p:nvPicPr>
        <p:blipFill>
          <a:blip r:embed="rId2"/>
          <a:srcRect/>
          <a:stretch>
            <a:fillRect/>
          </a:stretch>
        </p:blipFill>
        <p:spPr bwMode="auto">
          <a:xfrm>
            <a:off x="0" y="2903664"/>
            <a:ext cx="4433766" cy="3954336"/>
          </a:xfrm>
          <a:prstGeom prst="rect">
            <a:avLst/>
          </a:prstGeom>
          <a:noFill/>
          <a:ln w="9525">
            <a:noFill/>
            <a:miter lim="800000"/>
            <a:headEnd/>
            <a:tailEnd/>
          </a:ln>
        </p:spPr>
      </p:pic>
      <p:pic>
        <p:nvPicPr>
          <p:cNvPr id="5" name="図 4"/>
          <p:cNvPicPr/>
          <p:nvPr/>
        </p:nvPicPr>
        <p:blipFill>
          <a:blip r:embed="rId3"/>
          <a:srcRect/>
          <a:stretch>
            <a:fillRect/>
          </a:stretch>
        </p:blipFill>
        <p:spPr bwMode="auto">
          <a:xfrm>
            <a:off x="4433766" y="2903664"/>
            <a:ext cx="4681037" cy="3222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BSO</a:t>
            </a:r>
            <a:r>
              <a:rPr lang="ja-JP" altLang="en-US" dirty="0" smtClean="0"/>
              <a:t>の比較</a:t>
            </a:r>
            <a:r>
              <a:rPr lang="en-US" altLang="ja-JP" dirty="0" smtClean="0"/>
              <a:t>②</a:t>
            </a:r>
            <a:endParaRPr lang="ja-JP" altLang="en-US" dirty="0"/>
          </a:p>
        </p:txBody>
      </p:sp>
      <p:sp>
        <p:nvSpPr>
          <p:cNvPr id="5" name="テキスト ボックス 4"/>
          <p:cNvSpPr txBox="1"/>
          <p:nvPr/>
        </p:nvSpPr>
        <p:spPr>
          <a:xfrm>
            <a:off x="5723467" y="1815068"/>
            <a:ext cx="2734643" cy="2585323"/>
          </a:xfrm>
          <a:prstGeom prst="rect">
            <a:avLst/>
          </a:prstGeom>
          <a:noFill/>
        </p:spPr>
        <p:txBody>
          <a:bodyPr wrap="none" rtlCol="0">
            <a:spAutoFit/>
          </a:bodyPr>
          <a:lstStyle/>
          <a:p>
            <a:r>
              <a:rPr kumimoji="1" lang="ja-JP" altLang="en-US" dirty="0" smtClean="0"/>
              <a:t>新たに製造されたもの</a:t>
            </a:r>
            <a:endParaRPr kumimoji="1" lang="en-US" altLang="ja-JP" dirty="0" smtClean="0"/>
          </a:p>
          <a:p>
            <a:r>
              <a:rPr kumimoji="1" lang="ja-JP" altLang="en-US" dirty="0" smtClean="0"/>
              <a:t>＜</a:t>
            </a:r>
            <a:r>
              <a:rPr lang="en-US" altLang="ja-JP" dirty="0" smtClean="0"/>
              <a:t>OXIDE</a:t>
            </a:r>
            <a:r>
              <a:rPr kumimoji="1" lang="ja-JP" altLang="en-US" dirty="0" smtClean="0"/>
              <a:t>＞</a:t>
            </a:r>
            <a:endParaRPr kumimoji="1" lang="en-US" altLang="ja-JP" dirty="0" smtClean="0"/>
          </a:p>
          <a:p>
            <a:r>
              <a:rPr lang="ja-JP" altLang="en-US" dirty="0" smtClean="0"/>
              <a:t>製造：</a:t>
            </a:r>
            <a:r>
              <a:rPr lang="en-US" altLang="ja-JP" dirty="0" smtClean="0"/>
              <a:t>Oxide</a:t>
            </a:r>
          </a:p>
          <a:p>
            <a:r>
              <a:rPr lang="ja-JP" altLang="en-US" dirty="0" smtClean="0"/>
              <a:t>サイズ：</a:t>
            </a:r>
            <a:r>
              <a:rPr lang="en-US" altLang="ja-JP" dirty="0"/>
              <a:t>4</a:t>
            </a:r>
            <a:r>
              <a:rPr lang="en-US" altLang="ja-JP" dirty="0" smtClean="0"/>
              <a:t>cm×4cm×10.5cm</a:t>
            </a:r>
          </a:p>
          <a:p>
            <a:endParaRPr lang="en-US" altLang="ja-JP" dirty="0" smtClean="0"/>
          </a:p>
          <a:p>
            <a:r>
              <a:rPr lang="ja-JP" altLang="en-US" dirty="0" smtClean="0"/>
              <a:t>以前に製造されたもの</a:t>
            </a:r>
            <a:endParaRPr lang="en-US" altLang="ja-JP" dirty="0" smtClean="0"/>
          </a:p>
          <a:p>
            <a:r>
              <a:rPr lang="en-US" altLang="ja-JP" dirty="0" smtClean="0"/>
              <a:t>&lt;</a:t>
            </a:r>
            <a:r>
              <a:rPr lang="ja-JP" altLang="en-US" dirty="0" smtClean="0"/>
              <a:t>清水さん＞</a:t>
            </a:r>
            <a:endParaRPr lang="en-US" altLang="ja-JP" dirty="0" smtClean="0"/>
          </a:p>
          <a:p>
            <a:r>
              <a:rPr lang="ja-JP" altLang="en-US" dirty="0" smtClean="0"/>
              <a:t>製造：</a:t>
            </a:r>
            <a:r>
              <a:rPr lang="en-US" altLang="ja-JP" dirty="0" smtClean="0"/>
              <a:t>FFK</a:t>
            </a:r>
          </a:p>
          <a:p>
            <a:r>
              <a:rPr lang="ja-JP" altLang="en-US" dirty="0" smtClean="0"/>
              <a:t>サイズ：</a:t>
            </a:r>
            <a:r>
              <a:rPr lang="en-US" altLang="ja-JP" dirty="0"/>
              <a:t>4</a:t>
            </a:r>
            <a:r>
              <a:rPr lang="en-US" altLang="ja-JP" dirty="0" smtClean="0"/>
              <a:t>cm×4cm×21cm</a:t>
            </a:r>
          </a:p>
        </p:txBody>
      </p:sp>
      <p:graphicFrame>
        <p:nvGraphicFramePr>
          <p:cNvPr id="6" name="グラフ 5"/>
          <p:cNvGraphicFramePr/>
          <p:nvPr/>
        </p:nvGraphicFramePr>
        <p:xfrm>
          <a:off x="612647" y="1657189"/>
          <a:ext cx="4839884" cy="3973291"/>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568686" y="5782142"/>
            <a:ext cx="8247771" cy="400110"/>
          </a:xfrm>
          <a:prstGeom prst="rect">
            <a:avLst/>
          </a:prstGeom>
          <a:noFill/>
        </p:spPr>
        <p:txBody>
          <a:bodyPr wrap="none" rtlCol="0">
            <a:spAutoFit/>
          </a:bodyPr>
          <a:lstStyle/>
          <a:p>
            <a:r>
              <a:rPr kumimoji="1" lang="ja-JP" altLang="en-US" sz="2000" dirty="0" smtClean="0"/>
              <a:t>新規に</a:t>
            </a:r>
            <a:r>
              <a:rPr lang="ja-JP" altLang="en-US" sz="2000" dirty="0" smtClean="0"/>
              <a:t>製造されたものと以前に製造されたものはほぼ同等の発光量がある</a:t>
            </a:r>
            <a:endParaRPr kumimoji="1" lang="en-US" altLang="ja-JP" sz="2000" dirty="0" smtClean="0"/>
          </a:p>
        </p:txBody>
      </p:sp>
      <p:sp>
        <p:nvSpPr>
          <p:cNvPr id="9" name="テキスト ボックス 8"/>
          <p:cNvSpPr txBox="1"/>
          <p:nvPr/>
        </p:nvSpPr>
        <p:spPr>
          <a:xfrm>
            <a:off x="1743814" y="5261148"/>
            <a:ext cx="991362" cy="369332"/>
          </a:xfrm>
          <a:prstGeom prst="rect">
            <a:avLst/>
          </a:prstGeom>
          <a:solidFill>
            <a:schemeClr val="bg1"/>
          </a:solidFill>
        </p:spPr>
        <p:txBody>
          <a:bodyPr wrap="square" rtlCol="0">
            <a:spAutoFit/>
          </a:bodyPr>
          <a:lstStyle/>
          <a:p>
            <a:r>
              <a:rPr lang="en-US" altLang="ja-JP" dirty="0" smtClean="0"/>
              <a:t>OXIDE</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発光の一様性測定</a:t>
            </a:r>
            <a:endParaRPr lang="ja-JP" altLang="en-US" dirty="0"/>
          </a:p>
        </p:txBody>
      </p:sp>
      <p:cxnSp>
        <p:nvCxnSpPr>
          <p:cNvPr id="9" name="直線矢印コネクタ 8"/>
          <p:cNvCxnSpPr/>
          <p:nvPr/>
        </p:nvCxnSpPr>
        <p:spPr>
          <a:xfrm rot="5400000">
            <a:off x="5859752" y="2659259"/>
            <a:ext cx="839859" cy="53839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6481304" y="2139193"/>
            <a:ext cx="2312427" cy="369332"/>
          </a:xfrm>
          <a:prstGeom prst="rect">
            <a:avLst/>
          </a:prstGeom>
          <a:noFill/>
        </p:spPr>
        <p:txBody>
          <a:bodyPr wrap="none" rtlCol="0">
            <a:spAutoFit/>
          </a:bodyPr>
          <a:lstStyle/>
          <a:p>
            <a:r>
              <a:rPr kumimoji="1" lang="en-US" altLang="ja-JP" baseline="30000" dirty="0" smtClean="0"/>
              <a:t>137</a:t>
            </a:r>
            <a:r>
              <a:rPr kumimoji="1" lang="en-US" altLang="ja-JP" dirty="0" smtClean="0"/>
              <a:t>Cs</a:t>
            </a:r>
            <a:r>
              <a:rPr lang="ja-JP" altLang="en-US" dirty="0" smtClean="0"/>
              <a:t>（</a:t>
            </a:r>
            <a:r>
              <a:rPr lang="en-US" altLang="ja-JP" dirty="0" smtClean="0"/>
              <a:t>662keV</a:t>
            </a:r>
            <a:r>
              <a:rPr lang="ja-JP" altLang="en-US" dirty="0" smtClean="0"/>
              <a:t>の線源）</a:t>
            </a:r>
            <a:endParaRPr kumimoji="1" lang="ja-JP" altLang="en-US" dirty="0"/>
          </a:p>
        </p:txBody>
      </p:sp>
      <p:sp>
        <p:nvSpPr>
          <p:cNvPr id="51" name="テキスト ボックス 50"/>
          <p:cNvSpPr txBox="1"/>
          <p:nvPr/>
        </p:nvSpPr>
        <p:spPr>
          <a:xfrm>
            <a:off x="855975" y="6396478"/>
            <a:ext cx="4019212" cy="369332"/>
          </a:xfrm>
          <a:prstGeom prst="rect">
            <a:avLst/>
          </a:prstGeom>
          <a:noFill/>
        </p:spPr>
        <p:txBody>
          <a:bodyPr wrap="none" rtlCol="0">
            <a:spAutoFit/>
          </a:bodyPr>
          <a:lstStyle/>
          <a:p>
            <a:r>
              <a:rPr kumimoji="1" lang="en-US" altLang="ja-JP" baseline="30000" dirty="0" smtClean="0"/>
              <a:t>137</a:t>
            </a:r>
            <a:r>
              <a:rPr kumimoji="1" lang="en-US" altLang="ja-JP" dirty="0" smtClean="0"/>
              <a:t>Cs</a:t>
            </a:r>
            <a:r>
              <a:rPr kumimoji="1" lang="ja-JP" altLang="en-US" dirty="0" smtClean="0"/>
              <a:t>の場所を５</a:t>
            </a:r>
            <a:r>
              <a:rPr kumimoji="1" lang="en-US" altLang="ja-JP" dirty="0" smtClean="0"/>
              <a:t>cm</a:t>
            </a:r>
            <a:r>
              <a:rPr kumimoji="1" lang="ja-JP" altLang="en-US" dirty="0" smtClean="0"/>
              <a:t>ずつかえて測っていく</a:t>
            </a:r>
            <a:endParaRPr kumimoji="1" lang="ja-JP" altLang="en-US" baseline="30000" dirty="0"/>
          </a:p>
        </p:txBody>
      </p:sp>
      <p:sp>
        <p:nvSpPr>
          <p:cNvPr id="53" name="正方形/長方形 52"/>
          <p:cNvSpPr/>
          <p:nvPr/>
        </p:nvSpPr>
        <p:spPr>
          <a:xfrm>
            <a:off x="1120017" y="3879203"/>
            <a:ext cx="2502219" cy="1383923"/>
          </a:xfrm>
          <a:prstGeom prst="rect">
            <a:avLst/>
          </a:prstGeom>
          <a:solidFill>
            <a:schemeClr val="tx1">
              <a:alpha val="8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dirty="0" smtClean="0"/>
              <a:t>PMT</a:t>
            </a:r>
            <a:endParaRPr kumimoji="1" lang="ja-JP" altLang="en-US" sz="2400" dirty="0"/>
          </a:p>
        </p:txBody>
      </p:sp>
      <p:sp>
        <p:nvSpPr>
          <p:cNvPr id="54" name="正方形/長方形 53"/>
          <p:cNvSpPr/>
          <p:nvPr/>
        </p:nvSpPr>
        <p:spPr>
          <a:xfrm>
            <a:off x="4266747" y="4561686"/>
            <a:ext cx="3658548" cy="3222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B  S  O</a:t>
            </a:r>
          </a:p>
        </p:txBody>
      </p:sp>
      <p:sp>
        <p:nvSpPr>
          <p:cNvPr id="55" name="円/楕円 54"/>
          <p:cNvSpPr/>
          <p:nvPr/>
        </p:nvSpPr>
        <p:spPr>
          <a:xfrm>
            <a:off x="4071144" y="3349177"/>
            <a:ext cx="392796" cy="227494"/>
          </a:xfrm>
          <a:prstGeom prst="ellipse">
            <a:avLst/>
          </a:prstGeom>
          <a:solidFill>
            <a:srgbClr val="FFFF00">
              <a:alpha val="5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640331" y="3575878"/>
            <a:ext cx="7937756" cy="2255984"/>
          </a:xfrm>
          <a:prstGeom prst="rect">
            <a:avLst/>
          </a:prstGeom>
          <a:solidFill>
            <a:schemeClr val="accent1">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rot="16200000" flipH="1">
            <a:off x="4001736" y="3084165"/>
            <a:ext cx="530024" cy="1"/>
          </a:xfrm>
          <a:prstGeom prst="line">
            <a:avLst/>
          </a:prstGeom>
        </p:spPr>
        <p:style>
          <a:lnRef idx="2">
            <a:schemeClr val="accent1"/>
          </a:lnRef>
          <a:fillRef idx="0">
            <a:schemeClr val="accent1"/>
          </a:fillRef>
          <a:effectRef idx="1">
            <a:schemeClr val="accent1"/>
          </a:effectRef>
          <a:fontRef idx="minor">
            <a:schemeClr val="tx1"/>
          </a:fontRef>
        </p:style>
      </p:cxnSp>
      <p:sp>
        <p:nvSpPr>
          <p:cNvPr id="62" name="円/楕円 61"/>
          <p:cNvSpPr/>
          <p:nvPr/>
        </p:nvSpPr>
        <p:spPr>
          <a:xfrm>
            <a:off x="4875187" y="3348384"/>
            <a:ext cx="392796" cy="227494"/>
          </a:xfrm>
          <a:prstGeom prst="ellipse">
            <a:avLst/>
          </a:prstGeom>
          <a:solidFill>
            <a:srgbClr val="FFFF00">
              <a:alpha val="5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3" name="直線コネクタ 62"/>
          <p:cNvCxnSpPr/>
          <p:nvPr/>
        </p:nvCxnSpPr>
        <p:spPr>
          <a:xfrm rot="16200000" flipH="1">
            <a:off x="4805779" y="3083372"/>
            <a:ext cx="530024" cy="1"/>
          </a:xfrm>
          <a:prstGeom prst="line">
            <a:avLst/>
          </a:prstGeom>
        </p:spPr>
        <p:style>
          <a:lnRef idx="2">
            <a:schemeClr val="accent1"/>
          </a:lnRef>
          <a:fillRef idx="0">
            <a:schemeClr val="accent1"/>
          </a:fillRef>
          <a:effectRef idx="1">
            <a:schemeClr val="accent1"/>
          </a:effectRef>
          <a:fontRef idx="minor">
            <a:schemeClr val="tx1"/>
          </a:fontRef>
        </p:style>
      </p:cxnSp>
      <p:sp>
        <p:nvSpPr>
          <p:cNvPr id="64" name="円/楕円 63"/>
          <p:cNvSpPr/>
          <p:nvPr/>
        </p:nvSpPr>
        <p:spPr>
          <a:xfrm>
            <a:off x="5617690" y="3349178"/>
            <a:ext cx="392796" cy="227494"/>
          </a:xfrm>
          <a:prstGeom prst="ellipse">
            <a:avLst/>
          </a:prstGeom>
          <a:solidFill>
            <a:srgbClr val="FFFF00">
              <a:alpha val="5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5" name="直線コネクタ 64"/>
          <p:cNvCxnSpPr/>
          <p:nvPr/>
        </p:nvCxnSpPr>
        <p:spPr>
          <a:xfrm rot="16200000" flipH="1">
            <a:off x="5548282" y="3084166"/>
            <a:ext cx="530024" cy="1"/>
          </a:xfrm>
          <a:prstGeom prst="line">
            <a:avLst/>
          </a:prstGeom>
        </p:spPr>
        <p:style>
          <a:lnRef idx="2">
            <a:schemeClr val="accent1"/>
          </a:lnRef>
          <a:fillRef idx="0">
            <a:schemeClr val="accent1"/>
          </a:fillRef>
          <a:effectRef idx="1">
            <a:schemeClr val="accent1"/>
          </a:effectRef>
          <a:fontRef idx="minor">
            <a:schemeClr val="tx1"/>
          </a:fontRef>
        </p:style>
      </p:cxnSp>
      <p:sp>
        <p:nvSpPr>
          <p:cNvPr id="66" name="テキスト ボックス 65"/>
          <p:cNvSpPr txBox="1"/>
          <p:nvPr/>
        </p:nvSpPr>
        <p:spPr>
          <a:xfrm>
            <a:off x="4082083" y="2449028"/>
            <a:ext cx="554809" cy="369332"/>
          </a:xfrm>
          <a:prstGeom prst="rect">
            <a:avLst/>
          </a:prstGeom>
          <a:noFill/>
        </p:spPr>
        <p:txBody>
          <a:bodyPr wrap="none" rtlCol="0">
            <a:spAutoFit/>
          </a:bodyPr>
          <a:lstStyle/>
          <a:p>
            <a:r>
              <a:rPr kumimoji="1" lang="en-US" altLang="ja-JP" dirty="0" smtClean="0"/>
              <a:t>0cm</a:t>
            </a:r>
            <a:endParaRPr kumimoji="1" lang="ja-JP" altLang="en-US" dirty="0"/>
          </a:p>
        </p:txBody>
      </p:sp>
      <p:sp>
        <p:nvSpPr>
          <p:cNvPr id="67" name="テキスト ボックス 66"/>
          <p:cNvSpPr txBox="1"/>
          <p:nvPr/>
        </p:nvSpPr>
        <p:spPr>
          <a:xfrm>
            <a:off x="4793385" y="2449822"/>
            <a:ext cx="554809" cy="369332"/>
          </a:xfrm>
          <a:prstGeom prst="rect">
            <a:avLst/>
          </a:prstGeom>
          <a:noFill/>
        </p:spPr>
        <p:txBody>
          <a:bodyPr wrap="none" rtlCol="0">
            <a:spAutoFit/>
          </a:bodyPr>
          <a:lstStyle/>
          <a:p>
            <a:r>
              <a:rPr kumimoji="1" lang="en-US" altLang="ja-JP" dirty="0" smtClean="0"/>
              <a:t>5cm</a:t>
            </a:r>
            <a:endParaRPr kumimoji="1" lang="ja-JP" altLang="en-US" dirty="0"/>
          </a:p>
        </p:txBody>
      </p:sp>
      <p:sp>
        <p:nvSpPr>
          <p:cNvPr id="68" name="テキスト ボックス 67"/>
          <p:cNvSpPr txBox="1"/>
          <p:nvPr/>
        </p:nvSpPr>
        <p:spPr>
          <a:xfrm>
            <a:off x="5500594" y="2449822"/>
            <a:ext cx="682173" cy="369332"/>
          </a:xfrm>
          <a:prstGeom prst="rect">
            <a:avLst/>
          </a:prstGeom>
          <a:noFill/>
        </p:spPr>
        <p:txBody>
          <a:bodyPr wrap="none" rtlCol="0">
            <a:spAutoFit/>
          </a:bodyPr>
          <a:lstStyle/>
          <a:p>
            <a:r>
              <a:rPr lang="en-US" altLang="ja-JP" dirty="0" smtClean="0"/>
              <a:t>10</a:t>
            </a:r>
            <a:r>
              <a:rPr kumimoji="1" lang="en-US" altLang="ja-JP" dirty="0" smtClean="0"/>
              <a:t>cm</a:t>
            </a:r>
            <a:endParaRPr kumimoji="1" lang="ja-JP" altLang="en-US" dirty="0"/>
          </a:p>
        </p:txBody>
      </p:sp>
      <p:cxnSp>
        <p:nvCxnSpPr>
          <p:cNvPr id="70" name="直線コネクタ 69"/>
          <p:cNvCxnSpPr/>
          <p:nvPr/>
        </p:nvCxnSpPr>
        <p:spPr>
          <a:xfrm>
            <a:off x="6210408" y="3064016"/>
            <a:ext cx="1001677" cy="1588"/>
          </a:xfrm>
          <a:prstGeom prst="line">
            <a:avLst/>
          </a:prstGeom>
          <a:ln w="38100" cmpd="sng">
            <a:prstDash val="lgDash"/>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rot="5400000">
            <a:off x="3148290" y="5737072"/>
            <a:ext cx="94789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rot="5400000">
            <a:off x="3632823" y="5576298"/>
            <a:ext cx="1269438" cy="1590"/>
          </a:xfrm>
          <a:prstGeom prst="line">
            <a:avLst/>
          </a:prstGeom>
        </p:spPr>
        <p:style>
          <a:lnRef idx="2">
            <a:schemeClr val="accent1"/>
          </a:lnRef>
          <a:fillRef idx="0">
            <a:schemeClr val="accent1"/>
          </a:fillRef>
          <a:effectRef idx="1">
            <a:schemeClr val="accent1"/>
          </a:effectRef>
          <a:fontRef idx="minor">
            <a:schemeClr val="tx1"/>
          </a:fontRef>
        </p:style>
      </p:cxnSp>
      <p:sp>
        <p:nvSpPr>
          <p:cNvPr id="76" name="テキスト ボックス 75"/>
          <p:cNvSpPr txBox="1"/>
          <p:nvPr/>
        </p:nvSpPr>
        <p:spPr>
          <a:xfrm>
            <a:off x="3623030" y="6027146"/>
            <a:ext cx="554809" cy="369332"/>
          </a:xfrm>
          <a:prstGeom prst="rect">
            <a:avLst/>
          </a:prstGeom>
          <a:noFill/>
        </p:spPr>
        <p:txBody>
          <a:bodyPr wrap="none" rtlCol="0">
            <a:spAutoFit/>
          </a:bodyPr>
          <a:lstStyle/>
          <a:p>
            <a:r>
              <a:rPr kumimoji="1" lang="en-US" altLang="ja-JP" dirty="0" smtClean="0"/>
              <a:t>1cm</a:t>
            </a:r>
            <a:endParaRPr kumimoji="1" lang="ja-JP" altLang="en-US" dirty="0"/>
          </a:p>
        </p:txBody>
      </p:sp>
      <p:sp>
        <p:nvSpPr>
          <p:cNvPr id="22" name="テキスト ボックス 21"/>
          <p:cNvSpPr txBox="1"/>
          <p:nvPr/>
        </p:nvSpPr>
        <p:spPr>
          <a:xfrm>
            <a:off x="635024" y="1642883"/>
            <a:ext cx="4686800" cy="369332"/>
          </a:xfrm>
          <a:prstGeom prst="rect">
            <a:avLst/>
          </a:prstGeom>
          <a:noFill/>
        </p:spPr>
        <p:txBody>
          <a:bodyPr wrap="none" rtlCol="0">
            <a:spAutoFit/>
          </a:bodyPr>
          <a:lstStyle/>
          <a:p>
            <a:r>
              <a:rPr lang="ja-JP" altLang="en-US" dirty="0" smtClean="0"/>
              <a:t>場所による発光量のばらつきについて調べた</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発光量の一様性（</a:t>
            </a:r>
            <a:r>
              <a:rPr lang="en-US" altLang="ja-JP" dirty="0" smtClean="0"/>
              <a:t>2×2×20cm</a:t>
            </a:r>
            <a:r>
              <a:rPr lang="en-US" altLang="ja-JP" baseline="30000" dirty="0" smtClean="0"/>
              <a:t>3</a:t>
            </a:r>
            <a:r>
              <a:rPr lang="ja-JP" altLang="en-US" dirty="0" smtClean="0"/>
              <a:t>）</a:t>
            </a:r>
            <a:endParaRPr lang="ja-JP" altLang="en-US" baseline="30000" dirty="0"/>
          </a:p>
        </p:txBody>
      </p:sp>
      <p:cxnSp>
        <p:nvCxnSpPr>
          <p:cNvPr id="6" name="直線コネクタ 5"/>
          <p:cNvCxnSpPr/>
          <p:nvPr/>
        </p:nvCxnSpPr>
        <p:spPr>
          <a:xfrm flipV="1">
            <a:off x="3340778" y="2627975"/>
            <a:ext cx="2084535" cy="395481"/>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graphicFrame>
        <p:nvGraphicFramePr>
          <p:cNvPr id="9" name="グラフ 8"/>
          <p:cNvGraphicFramePr/>
          <p:nvPr/>
        </p:nvGraphicFramePr>
        <p:xfrm>
          <a:off x="1054389" y="1687247"/>
          <a:ext cx="7234746" cy="3810528"/>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3563766" y="5497775"/>
            <a:ext cx="1107996" cy="369332"/>
          </a:xfrm>
          <a:prstGeom prst="rect">
            <a:avLst/>
          </a:prstGeom>
          <a:noFill/>
        </p:spPr>
        <p:txBody>
          <a:bodyPr wrap="none" rtlCol="0">
            <a:spAutoFit/>
          </a:bodyPr>
          <a:lstStyle/>
          <a:p>
            <a:r>
              <a:rPr lang="en-US" altLang="en-US" dirty="0" smtClean="0"/>
              <a:t>線源位置</a:t>
            </a:r>
            <a:endParaRPr kumimoji="1" lang="ja-JP" altLang="en-US" dirty="0"/>
          </a:p>
        </p:txBody>
      </p:sp>
      <p:sp>
        <p:nvSpPr>
          <p:cNvPr id="14" name="テキスト ボックス 13"/>
          <p:cNvSpPr txBox="1"/>
          <p:nvPr/>
        </p:nvSpPr>
        <p:spPr>
          <a:xfrm rot="16200000">
            <a:off x="-148265" y="3469285"/>
            <a:ext cx="2051951" cy="369332"/>
          </a:xfrm>
          <a:prstGeom prst="rect">
            <a:avLst/>
          </a:prstGeom>
          <a:noFill/>
        </p:spPr>
        <p:txBody>
          <a:bodyPr wrap="none" rtlCol="0">
            <a:spAutoFit/>
          </a:bodyPr>
          <a:lstStyle/>
          <a:p>
            <a:r>
              <a:rPr lang="ja-JP" altLang="en-US" dirty="0" smtClean="0"/>
              <a:t>波高（</a:t>
            </a:r>
            <a:r>
              <a:rPr lang="en-US" altLang="ja-JP" dirty="0" smtClean="0"/>
              <a:t>ADC</a:t>
            </a:r>
            <a:r>
              <a:rPr lang="ja-JP" altLang="en-US" dirty="0" smtClean="0"/>
              <a:t>カウント）</a:t>
            </a:r>
            <a:endParaRPr kumimoji="1" lang="ja-JP" altLang="en-US" dirty="0"/>
          </a:p>
        </p:txBody>
      </p:sp>
      <p:sp>
        <p:nvSpPr>
          <p:cNvPr id="15" name="テキスト ボックス 14"/>
          <p:cNvSpPr txBox="1"/>
          <p:nvPr/>
        </p:nvSpPr>
        <p:spPr>
          <a:xfrm>
            <a:off x="2179965" y="6028595"/>
            <a:ext cx="4885472" cy="400110"/>
          </a:xfrm>
          <a:prstGeom prst="rect">
            <a:avLst/>
          </a:prstGeom>
          <a:noFill/>
        </p:spPr>
        <p:txBody>
          <a:bodyPr wrap="none" rtlCol="0">
            <a:spAutoFit/>
          </a:bodyPr>
          <a:lstStyle/>
          <a:p>
            <a:r>
              <a:rPr kumimoji="1" lang="ja-JP" altLang="en-US" sz="2000" dirty="0" smtClean="0"/>
              <a:t>光量の非一様性は１０％以下（最大ー最小）</a:t>
            </a:r>
            <a:endParaRPr kumimoji="1" lang="ja-JP" alt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6" y="228600"/>
            <a:ext cx="8531353" cy="990600"/>
          </a:xfrm>
        </p:spPr>
        <p:txBody>
          <a:bodyPr>
            <a:normAutofit fontScale="90000"/>
          </a:bodyPr>
          <a:lstStyle/>
          <a:p>
            <a:r>
              <a:rPr lang="ja-JP" altLang="en-US" dirty="0" smtClean="0"/>
              <a:t>発光の一様性</a:t>
            </a:r>
            <a:r>
              <a:rPr lang="en-US" altLang="ja-JP" dirty="0" smtClean="0"/>
              <a:t/>
            </a:r>
            <a:br>
              <a:rPr lang="en-US" altLang="ja-JP" dirty="0" smtClean="0"/>
            </a:br>
            <a:r>
              <a:rPr lang="ja-JP" altLang="en-US" dirty="0" smtClean="0"/>
              <a:t>（</a:t>
            </a:r>
            <a:r>
              <a:rPr lang="en-US" altLang="ja-JP" dirty="0" smtClean="0"/>
              <a:t>4×4×20cm</a:t>
            </a:r>
            <a:r>
              <a:rPr lang="en-US" altLang="ja-JP" baseline="30000" dirty="0" smtClean="0"/>
              <a:t>3 </a:t>
            </a:r>
            <a:r>
              <a:rPr lang="en-US" altLang="ja-JP" dirty="0" smtClean="0"/>
              <a:t>or 4×4×10.5cm</a:t>
            </a:r>
            <a:r>
              <a:rPr lang="en-US" altLang="ja-JP" baseline="30000" dirty="0" smtClean="0"/>
              <a:t>3 </a:t>
            </a:r>
            <a:r>
              <a:rPr lang="ja-JP" altLang="en-US" dirty="0" smtClean="0"/>
              <a:t>）</a:t>
            </a:r>
            <a:endParaRPr lang="ja-JP" altLang="en-US" dirty="0"/>
          </a:p>
        </p:txBody>
      </p:sp>
      <p:graphicFrame>
        <p:nvGraphicFramePr>
          <p:cNvPr id="6" name="グラフ 5"/>
          <p:cNvGraphicFramePr/>
          <p:nvPr/>
        </p:nvGraphicFramePr>
        <p:xfrm>
          <a:off x="955511" y="1687248"/>
          <a:ext cx="7006096" cy="360199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3563766" y="5289238"/>
            <a:ext cx="1107996" cy="369332"/>
          </a:xfrm>
          <a:prstGeom prst="rect">
            <a:avLst/>
          </a:prstGeom>
          <a:noFill/>
        </p:spPr>
        <p:txBody>
          <a:bodyPr wrap="none" rtlCol="0">
            <a:spAutoFit/>
          </a:bodyPr>
          <a:lstStyle/>
          <a:p>
            <a:r>
              <a:rPr lang="en-US" altLang="en-US" dirty="0" smtClean="0"/>
              <a:t>線源位置</a:t>
            </a:r>
            <a:endParaRPr kumimoji="1" lang="ja-JP" altLang="en-US" dirty="0"/>
          </a:p>
        </p:txBody>
      </p:sp>
      <p:sp>
        <p:nvSpPr>
          <p:cNvPr id="8" name="テキスト ボックス 7"/>
          <p:cNvSpPr txBox="1"/>
          <p:nvPr/>
        </p:nvSpPr>
        <p:spPr>
          <a:xfrm rot="16200000">
            <a:off x="-148265" y="3469285"/>
            <a:ext cx="2051951" cy="369332"/>
          </a:xfrm>
          <a:prstGeom prst="rect">
            <a:avLst/>
          </a:prstGeom>
          <a:noFill/>
        </p:spPr>
        <p:txBody>
          <a:bodyPr wrap="none" rtlCol="0">
            <a:spAutoFit/>
          </a:bodyPr>
          <a:lstStyle/>
          <a:p>
            <a:r>
              <a:rPr lang="ja-JP" altLang="en-US" dirty="0" smtClean="0"/>
              <a:t>波高（</a:t>
            </a:r>
            <a:r>
              <a:rPr lang="en-US" altLang="ja-JP" dirty="0" smtClean="0"/>
              <a:t>ADC</a:t>
            </a:r>
            <a:r>
              <a:rPr lang="ja-JP" altLang="en-US" dirty="0" smtClean="0"/>
              <a:t>カウント）</a:t>
            </a:r>
            <a:endParaRPr kumimoji="1" lang="ja-JP" altLang="en-US" dirty="0"/>
          </a:p>
        </p:txBody>
      </p:sp>
      <p:sp>
        <p:nvSpPr>
          <p:cNvPr id="9" name="テキスト ボックス 8"/>
          <p:cNvSpPr txBox="1"/>
          <p:nvPr/>
        </p:nvSpPr>
        <p:spPr>
          <a:xfrm>
            <a:off x="2179965" y="5828540"/>
            <a:ext cx="4885472" cy="400110"/>
          </a:xfrm>
          <a:prstGeom prst="rect">
            <a:avLst/>
          </a:prstGeom>
          <a:noFill/>
        </p:spPr>
        <p:txBody>
          <a:bodyPr wrap="none" rtlCol="0">
            <a:spAutoFit/>
          </a:bodyPr>
          <a:lstStyle/>
          <a:p>
            <a:r>
              <a:rPr kumimoji="1" lang="ja-JP" altLang="en-US" sz="2000" dirty="0" smtClean="0"/>
              <a:t>光量の非一様性は１０％以下（最大ー最小）</a:t>
            </a:r>
            <a:endParaRPr kumimoji="1" lang="ja-JP" altLang="en-US" sz="2000" dirty="0"/>
          </a:p>
        </p:txBody>
      </p:sp>
      <p:sp>
        <p:nvSpPr>
          <p:cNvPr id="10" name="テキスト ボックス 9"/>
          <p:cNvSpPr txBox="1"/>
          <p:nvPr/>
        </p:nvSpPr>
        <p:spPr>
          <a:xfrm>
            <a:off x="7163122" y="3488243"/>
            <a:ext cx="991362" cy="369332"/>
          </a:xfrm>
          <a:prstGeom prst="rect">
            <a:avLst/>
          </a:prstGeom>
          <a:solidFill>
            <a:schemeClr val="bg1"/>
          </a:solidFill>
        </p:spPr>
        <p:txBody>
          <a:bodyPr wrap="square" rtlCol="0">
            <a:spAutoFit/>
          </a:bodyPr>
          <a:lstStyle/>
          <a:p>
            <a:r>
              <a:rPr lang="en-US" altLang="ja-JP" dirty="0" smtClean="0"/>
              <a:t>OXIDE</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まとめ、今後の課題</a:t>
            </a:r>
            <a:endParaRPr lang="ja-JP" altLang="en-US" dirty="0"/>
          </a:p>
        </p:txBody>
      </p:sp>
      <p:sp>
        <p:nvSpPr>
          <p:cNvPr id="3" name="コンテンツ プレースホルダ 2"/>
          <p:cNvSpPr>
            <a:spLocks noGrp="1"/>
          </p:cNvSpPr>
          <p:nvPr>
            <p:ph sz="quarter" idx="1"/>
          </p:nvPr>
        </p:nvSpPr>
        <p:spPr/>
        <p:txBody>
          <a:bodyPr>
            <a:normAutofit fontScale="92500" lnSpcReduction="10000"/>
          </a:bodyPr>
          <a:lstStyle/>
          <a:p>
            <a:pPr>
              <a:buNone/>
            </a:pPr>
            <a:r>
              <a:rPr lang="ja-JP" altLang="en-US" dirty="0" smtClean="0"/>
              <a:t>まとめ</a:t>
            </a:r>
            <a:endParaRPr lang="en-US" altLang="ja-JP" dirty="0" smtClean="0"/>
          </a:p>
          <a:p>
            <a:r>
              <a:rPr lang="ja-JP" altLang="en-US" dirty="0" smtClean="0"/>
              <a:t>新規に試験製造した大型結晶は以前製造した大型結晶と同様の性能があるといえる</a:t>
            </a:r>
            <a:endParaRPr lang="en-US" altLang="ja-JP" dirty="0" smtClean="0"/>
          </a:p>
          <a:p>
            <a:endParaRPr lang="en-US" altLang="ja-JP" dirty="0" smtClean="0"/>
          </a:p>
          <a:p>
            <a:pPr>
              <a:buNone/>
            </a:pPr>
            <a:r>
              <a:rPr lang="ja-JP" altLang="en-US" dirty="0" smtClean="0"/>
              <a:t>今後の課題</a:t>
            </a:r>
            <a:endParaRPr lang="en-US" altLang="ja-JP" dirty="0" smtClean="0"/>
          </a:p>
          <a:p>
            <a:r>
              <a:rPr lang="en-US" altLang="ja-JP" dirty="0" smtClean="0"/>
              <a:t>APD,</a:t>
            </a:r>
            <a:r>
              <a:rPr lang="ja-JP" altLang="en-US" dirty="0" smtClean="0"/>
              <a:t>プリアンプ等を取り付けた試験型カウンターの</a:t>
            </a:r>
            <a:r>
              <a:rPr lang="ja-JP" altLang="en-US" dirty="0" smtClean="0"/>
              <a:t>設計</a:t>
            </a:r>
            <a:endParaRPr lang="en-US" altLang="ja-JP" dirty="0" smtClean="0"/>
          </a:p>
          <a:p>
            <a:pPr>
              <a:buNone/>
            </a:pPr>
            <a:r>
              <a:rPr lang="ja-JP" altLang="en-US" dirty="0" smtClean="0"/>
              <a:t>　　　</a:t>
            </a:r>
            <a:r>
              <a:rPr lang="en-US" altLang="ja-JP" dirty="0" smtClean="0"/>
              <a:t>→</a:t>
            </a:r>
            <a:r>
              <a:rPr lang="ja-JP" altLang="en-US" dirty="0" smtClean="0"/>
              <a:t>ビームテスト</a:t>
            </a:r>
            <a:endParaRPr lang="en-US" altLang="ja-JP" dirty="0" smtClean="0"/>
          </a:p>
          <a:p>
            <a:r>
              <a:rPr lang="ja-JP" altLang="en-US" dirty="0" smtClean="0"/>
              <a:t>大型結晶の放射線損傷試験</a:t>
            </a:r>
            <a:endParaRPr lang="en-US" altLang="ja-JP" dirty="0" smtClean="0"/>
          </a:p>
          <a:p>
            <a:pPr>
              <a:buNone/>
            </a:pPr>
            <a:r>
              <a:rPr lang="ja-JP" altLang="ja-JP" dirty="0" smtClean="0"/>
              <a:t>　</a:t>
            </a:r>
            <a:r>
              <a:rPr lang="ja-JP" altLang="en-US" dirty="0" smtClean="0"/>
              <a:t>　</a:t>
            </a:r>
            <a:endParaRPr lang="en-US" altLang="ja-JP" dirty="0" smtClean="0"/>
          </a:p>
          <a:p>
            <a:pPr>
              <a:buNone/>
            </a:pPr>
            <a:endParaRPr lang="en-US" altLang="ja-JP" dirty="0" smtClean="0"/>
          </a:p>
          <a:p>
            <a:endParaRPr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lang="ja-JP" altLang="en-US" dirty="0"/>
          </a:p>
        </p:txBody>
      </p:sp>
      <p:sp>
        <p:nvSpPr>
          <p:cNvPr id="3" name="コンテンツ プレースホルダ 2"/>
          <p:cNvSpPr>
            <a:spLocks noGrp="1"/>
          </p:cNvSpPr>
          <p:nvPr>
            <p:ph sz="quarter" idx="1"/>
          </p:nvPr>
        </p:nvSpPr>
        <p:spPr/>
        <p:txBody>
          <a:bodyPr/>
          <a:lstStyle/>
          <a:p>
            <a:r>
              <a:rPr lang="en-US" altLang="ja-JP" sz="2000" dirty="0" err="1" smtClean="0"/>
              <a:t>SuperKEKB</a:t>
            </a:r>
            <a:r>
              <a:rPr lang="ja-JP" altLang="en-US" sz="2000" dirty="0" smtClean="0"/>
              <a:t>加速器</a:t>
            </a:r>
            <a:r>
              <a:rPr lang="en-US" altLang="ja-JP" sz="2000" dirty="0" smtClean="0"/>
              <a:t>•BelleⅡ</a:t>
            </a:r>
            <a:r>
              <a:rPr lang="ja-JP" altLang="en-US" sz="2000" dirty="0" smtClean="0"/>
              <a:t>測定器</a:t>
            </a:r>
            <a:endParaRPr lang="en-US" altLang="ja-JP" sz="2000" dirty="0" smtClean="0"/>
          </a:p>
          <a:p>
            <a:r>
              <a:rPr lang="ja-JP" altLang="en-US" sz="2000" dirty="0" smtClean="0"/>
              <a:t>電磁カロリメーターの原理</a:t>
            </a:r>
            <a:endParaRPr lang="en-US" altLang="ja-JP" sz="2000" dirty="0" smtClean="0"/>
          </a:p>
          <a:p>
            <a:r>
              <a:rPr lang="en-US" altLang="ja-JP" sz="2000" dirty="0" smtClean="0"/>
              <a:t>Belle</a:t>
            </a:r>
            <a:r>
              <a:rPr lang="ja-JP" altLang="en-US" sz="2000" dirty="0" smtClean="0"/>
              <a:t>カロリメーターについて</a:t>
            </a:r>
            <a:endParaRPr lang="en-US" altLang="ja-JP" sz="2000" dirty="0" smtClean="0"/>
          </a:p>
          <a:p>
            <a:r>
              <a:rPr lang="ja-JP" altLang="en-US" sz="2000" dirty="0" smtClean="0"/>
              <a:t>シンチレーターの比較</a:t>
            </a:r>
            <a:endParaRPr lang="en-US" altLang="ja-JP" sz="2000" dirty="0" smtClean="0"/>
          </a:p>
          <a:p>
            <a:r>
              <a:rPr lang="en-US" altLang="ja-JP" sz="2000" dirty="0" smtClean="0"/>
              <a:t>BSO</a:t>
            </a:r>
            <a:r>
              <a:rPr lang="ja-JP" altLang="en-US" sz="2000" dirty="0" smtClean="0"/>
              <a:t>シンチレーターについて</a:t>
            </a:r>
            <a:endParaRPr lang="en-US" altLang="ja-JP" sz="2000" dirty="0" smtClean="0"/>
          </a:p>
          <a:p>
            <a:r>
              <a:rPr lang="ja-JP" altLang="en-US" sz="2000" dirty="0" smtClean="0"/>
              <a:t>小型</a:t>
            </a:r>
            <a:r>
              <a:rPr lang="en-US" altLang="ja-JP" sz="2000" dirty="0" smtClean="0"/>
              <a:t>BSO</a:t>
            </a:r>
            <a:r>
              <a:rPr lang="ja-JP" altLang="en-US" sz="2000" dirty="0" smtClean="0"/>
              <a:t>での測定結果</a:t>
            </a:r>
            <a:endParaRPr lang="en-US" altLang="ja-JP" sz="2000" dirty="0" smtClean="0"/>
          </a:p>
          <a:p>
            <a:r>
              <a:rPr lang="ja-JP" altLang="en-US" sz="2000" dirty="0" smtClean="0"/>
              <a:t>セットアップ</a:t>
            </a:r>
            <a:endParaRPr lang="en-US" altLang="ja-JP" sz="2000" dirty="0" smtClean="0"/>
          </a:p>
          <a:p>
            <a:r>
              <a:rPr lang="ja-JP" altLang="en-US" sz="2000" dirty="0" smtClean="0"/>
              <a:t>大型</a:t>
            </a:r>
            <a:r>
              <a:rPr lang="en-US" altLang="ja-JP" sz="2000" dirty="0" smtClean="0"/>
              <a:t>BSO</a:t>
            </a:r>
            <a:r>
              <a:rPr lang="ja-JP" altLang="en-US" sz="2000" dirty="0" smtClean="0"/>
              <a:t>の波高分布</a:t>
            </a:r>
            <a:endParaRPr lang="en-US" altLang="ja-JP" sz="2000" dirty="0" smtClean="0"/>
          </a:p>
          <a:p>
            <a:r>
              <a:rPr lang="ja-JP" altLang="en-US" sz="2000" dirty="0" smtClean="0"/>
              <a:t>波高比較</a:t>
            </a:r>
            <a:endParaRPr lang="en-US" altLang="ja-JP" sz="2000" dirty="0" smtClean="0"/>
          </a:p>
          <a:p>
            <a:r>
              <a:rPr lang="ja-JP" altLang="en-US" sz="2000" dirty="0" smtClean="0"/>
              <a:t>一様性の測定</a:t>
            </a:r>
            <a:endParaRPr lang="en-US" altLang="ja-JP" sz="2000" dirty="0" smtClean="0"/>
          </a:p>
          <a:p>
            <a:r>
              <a:rPr lang="ja-JP" altLang="en-US" sz="2000" dirty="0" smtClean="0"/>
              <a:t>まとめ、今後の課題</a:t>
            </a:r>
            <a:endParaRPr lang="en-US" altLang="ja-JP" sz="2000" dirty="0" smtClean="0"/>
          </a:p>
          <a:p>
            <a:endParaRPr lang="en-US" altLang="ja-JP" dirty="0" smtClean="0"/>
          </a:p>
          <a:p>
            <a:endParaRPr lang="en-US" altLang="ja-JP"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err="1" smtClean="0"/>
              <a:t>SuperKEKB</a:t>
            </a:r>
            <a:r>
              <a:rPr lang="ja-JP" altLang="en-US" dirty="0" smtClean="0"/>
              <a:t>加速器</a:t>
            </a:r>
            <a:r>
              <a:rPr lang="en-US" altLang="ja-JP" dirty="0" smtClean="0"/>
              <a:t>•BelleⅡ</a:t>
            </a:r>
            <a:r>
              <a:rPr lang="ja-JP" altLang="en-US" dirty="0" smtClean="0"/>
              <a:t>測定器</a:t>
            </a:r>
            <a:endParaRPr lang="ja-JP" altLang="en-US" dirty="0"/>
          </a:p>
        </p:txBody>
      </p:sp>
      <p:pic>
        <p:nvPicPr>
          <p:cNvPr id="5" name="図 4"/>
          <p:cNvPicPr>
            <a:picLocks noChangeAspect="1"/>
          </p:cNvPicPr>
          <p:nvPr/>
        </p:nvPicPr>
        <p:blipFill>
          <a:blip r:embed="rId3"/>
          <a:stretch>
            <a:fillRect/>
          </a:stretch>
        </p:blipFill>
        <p:spPr>
          <a:xfrm>
            <a:off x="1072360" y="1509121"/>
            <a:ext cx="7362415" cy="3496119"/>
          </a:xfrm>
          <a:prstGeom prst="rect">
            <a:avLst/>
          </a:prstGeom>
        </p:spPr>
      </p:pic>
      <p:sp>
        <p:nvSpPr>
          <p:cNvPr id="6" name="テキスト ボックス 5"/>
          <p:cNvSpPr txBox="1"/>
          <p:nvPr/>
        </p:nvSpPr>
        <p:spPr>
          <a:xfrm>
            <a:off x="317510" y="5005240"/>
            <a:ext cx="3948193" cy="1200329"/>
          </a:xfrm>
          <a:prstGeom prst="rect">
            <a:avLst/>
          </a:prstGeom>
          <a:noFill/>
        </p:spPr>
        <p:txBody>
          <a:bodyPr wrap="square" rtlCol="0">
            <a:spAutoFit/>
          </a:bodyPr>
          <a:lstStyle/>
          <a:p>
            <a:r>
              <a:rPr lang="ja-JP" altLang="en-US" dirty="0" smtClean="0"/>
              <a:t>茨城県つくば市にある</a:t>
            </a:r>
            <a:r>
              <a:rPr lang="en-US" altLang="ja-JP" dirty="0" smtClean="0"/>
              <a:t>KEKB</a:t>
            </a:r>
            <a:r>
              <a:rPr lang="ja-JP" altLang="en-US" dirty="0" smtClean="0"/>
              <a:t>加速器をアップグレードして４０倍のルミノシティを目指す。</a:t>
            </a:r>
            <a:endParaRPr lang="en-US" altLang="ja-JP" dirty="0" smtClean="0"/>
          </a:p>
          <a:p>
            <a:endParaRPr kumimoji="1" lang="ja-JP" altLang="en-US" dirty="0"/>
          </a:p>
        </p:txBody>
      </p:sp>
      <p:sp>
        <p:nvSpPr>
          <p:cNvPr id="7" name="テキスト ボックス 6"/>
          <p:cNvSpPr txBox="1"/>
          <p:nvPr/>
        </p:nvSpPr>
        <p:spPr>
          <a:xfrm>
            <a:off x="317509" y="5882403"/>
            <a:ext cx="3948193" cy="646331"/>
          </a:xfrm>
          <a:prstGeom prst="rect">
            <a:avLst/>
          </a:prstGeom>
          <a:noFill/>
        </p:spPr>
        <p:txBody>
          <a:bodyPr wrap="square" rtlCol="0">
            <a:spAutoFit/>
          </a:bodyPr>
          <a:lstStyle/>
          <a:p>
            <a:r>
              <a:rPr kumimoji="1" lang="ja-JP" altLang="en-US" dirty="0" smtClean="0"/>
              <a:t>それに伴い、事象が多くなりビームバックグラウンドが多くなる</a:t>
            </a:r>
            <a:endParaRPr kumimoji="1" lang="ja-JP" altLang="en-US" dirty="0"/>
          </a:p>
        </p:txBody>
      </p:sp>
      <p:sp>
        <p:nvSpPr>
          <p:cNvPr id="8" name="テキスト ボックス 7"/>
          <p:cNvSpPr txBox="1"/>
          <p:nvPr/>
        </p:nvSpPr>
        <p:spPr>
          <a:xfrm>
            <a:off x="4533845" y="5005240"/>
            <a:ext cx="4610156" cy="1754327"/>
          </a:xfrm>
          <a:prstGeom prst="rect">
            <a:avLst/>
          </a:prstGeom>
          <a:noFill/>
        </p:spPr>
        <p:txBody>
          <a:bodyPr wrap="square" rtlCol="0">
            <a:spAutoFit/>
          </a:bodyPr>
          <a:lstStyle/>
          <a:p>
            <a:r>
              <a:rPr kumimoji="1" lang="ja-JP" altLang="en-US" dirty="0" smtClean="0"/>
              <a:t>測定器も高頻度事象や</a:t>
            </a:r>
            <a:r>
              <a:rPr kumimoji="1" lang="en-US" altLang="ja-JP" dirty="0" smtClean="0"/>
              <a:t>BG</a:t>
            </a:r>
            <a:r>
              <a:rPr kumimoji="1" lang="ja-JP" altLang="en-US" dirty="0" smtClean="0"/>
              <a:t>の増加への対策が必要である</a:t>
            </a:r>
            <a:endParaRPr kumimoji="1" lang="en-US" altLang="ja-JP" dirty="0" smtClean="0"/>
          </a:p>
          <a:p>
            <a:r>
              <a:rPr lang="en-US" altLang="ja-JP" dirty="0" err="1" smtClean="0"/>
              <a:t>γ</a:t>
            </a:r>
            <a:r>
              <a:rPr lang="ja-JP" altLang="en-US" dirty="0" smtClean="0"/>
              <a:t>線などのエネルギー検出をするカロリメーターのエンドキャップ部分では発光の早いクリスタルの導入を検討している</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電磁カロリメーターの原理</a:t>
            </a:r>
            <a:endParaRPr lang="ja-JP" altLang="en-US" dirty="0"/>
          </a:p>
        </p:txBody>
      </p:sp>
      <p:pic>
        <p:nvPicPr>
          <p:cNvPr id="7" name="図 6"/>
          <p:cNvPicPr>
            <a:picLocks noChangeAspect="1"/>
          </p:cNvPicPr>
          <p:nvPr/>
        </p:nvPicPr>
        <p:blipFill>
          <a:blip r:embed="rId3"/>
          <a:stretch>
            <a:fillRect/>
          </a:stretch>
        </p:blipFill>
        <p:spPr>
          <a:xfrm>
            <a:off x="241300" y="1574799"/>
            <a:ext cx="8661400" cy="5130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Belle</a:t>
            </a:r>
            <a:r>
              <a:rPr lang="ja-JP" altLang="en-US" dirty="0" smtClean="0"/>
              <a:t>のカロリメーターについて</a:t>
            </a:r>
            <a:endParaRPr lang="ja-JP" altLang="en-US" dirty="0"/>
          </a:p>
        </p:txBody>
      </p:sp>
      <p:pic>
        <p:nvPicPr>
          <p:cNvPr id="4" name="図 3"/>
          <p:cNvPicPr>
            <a:picLocks noChangeAspect="1"/>
          </p:cNvPicPr>
          <p:nvPr/>
        </p:nvPicPr>
        <p:blipFill>
          <a:blip r:embed="rId3"/>
          <a:stretch>
            <a:fillRect/>
          </a:stretch>
        </p:blipFill>
        <p:spPr>
          <a:xfrm>
            <a:off x="76200" y="1503844"/>
            <a:ext cx="9067800" cy="5041900"/>
          </a:xfrm>
          <a:prstGeom prst="rect">
            <a:avLst/>
          </a:prstGeom>
        </p:spPr>
      </p:pic>
      <p:sp>
        <p:nvSpPr>
          <p:cNvPr id="6" name="正方形/長方形 5"/>
          <p:cNvSpPr/>
          <p:nvPr/>
        </p:nvSpPr>
        <p:spPr>
          <a:xfrm>
            <a:off x="4348534" y="1780940"/>
            <a:ext cx="3603070" cy="4832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シンチレーターの比較</a:t>
            </a:r>
            <a:endParaRPr lang="ja-JP" altLang="en-US" dirty="0"/>
          </a:p>
        </p:txBody>
      </p:sp>
      <p:pic>
        <p:nvPicPr>
          <p:cNvPr id="6" name="図 5"/>
          <p:cNvPicPr>
            <a:picLocks noChangeAspect="1"/>
          </p:cNvPicPr>
          <p:nvPr/>
        </p:nvPicPr>
        <p:blipFill>
          <a:blip r:embed="rId3"/>
          <a:stretch>
            <a:fillRect/>
          </a:stretch>
        </p:blipFill>
        <p:spPr>
          <a:xfrm>
            <a:off x="76200" y="1862151"/>
            <a:ext cx="9067800" cy="4811183"/>
          </a:xfrm>
          <a:prstGeom prst="rect">
            <a:avLst/>
          </a:prstGeom>
        </p:spPr>
      </p:pic>
      <p:sp>
        <p:nvSpPr>
          <p:cNvPr id="4" name="テキスト ボックス 3"/>
          <p:cNvSpPr txBox="1"/>
          <p:nvPr/>
        </p:nvSpPr>
        <p:spPr>
          <a:xfrm>
            <a:off x="1030467" y="1492819"/>
            <a:ext cx="3060153" cy="369332"/>
          </a:xfrm>
          <a:prstGeom prst="rect">
            <a:avLst/>
          </a:prstGeom>
          <a:noFill/>
        </p:spPr>
        <p:txBody>
          <a:bodyPr wrap="none" rtlCol="0">
            <a:spAutoFit/>
          </a:bodyPr>
          <a:lstStyle/>
          <a:p>
            <a:r>
              <a:rPr kumimoji="1" lang="ja-JP" altLang="en-US" dirty="0" smtClean="0"/>
              <a:t>現在候補に挙がっている結晶</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BSO</a:t>
            </a:r>
            <a:r>
              <a:rPr lang="ja-JP" altLang="en-US" dirty="0" smtClean="0"/>
              <a:t>シンチレーターについて</a:t>
            </a:r>
            <a:endParaRPr lang="ja-JP" altLang="en-US" dirty="0"/>
          </a:p>
        </p:txBody>
      </p:sp>
      <p:sp>
        <p:nvSpPr>
          <p:cNvPr id="3" name="コンテンツ プレースホルダ 2"/>
          <p:cNvSpPr>
            <a:spLocks noGrp="1"/>
          </p:cNvSpPr>
          <p:nvPr>
            <p:ph sz="quarter" idx="1"/>
          </p:nvPr>
        </p:nvSpPr>
        <p:spPr>
          <a:xfrm>
            <a:off x="0" y="1600199"/>
            <a:ext cx="5411721" cy="4767943"/>
          </a:xfrm>
        </p:spPr>
        <p:txBody>
          <a:bodyPr>
            <a:noAutofit/>
          </a:bodyPr>
          <a:lstStyle/>
          <a:p>
            <a:r>
              <a:rPr lang="en-US" altLang="ja-JP" sz="2400" dirty="0" smtClean="0"/>
              <a:t>BGO(Bi4Ge3O12)</a:t>
            </a:r>
            <a:r>
              <a:rPr lang="ja-JP" altLang="en-US" sz="2400" dirty="0" smtClean="0"/>
              <a:t>のゲルマニウムをシリコンに置換（</a:t>
            </a:r>
            <a:r>
              <a:rPr lang="en-US" altLang="ja-JP" sz="2400" dirty="0" smtClean="0"/>
              <a:t>Bi4Si3O12)</a:t>
            </a:r>
            <a:r>
              <a:rPr lang="ja-JP" altLang="en-US" sz="2400" dirty="0" smtClean="0"/>
              <a:t>にした結晶</a:t>
            </a:r>
            <a:endParaRPr lang="en-US" altLang="ja-JP" sz="2400" dirty="0" smtClean="0"/>
          </a:p>
          <a:p>
            <a:r>
              <a:rPr lang="en-US" altLang="ja-JP" sz="2400" dirty="0" err="1" smtClean="0"/>
              <a:t>PureCsI</a:t>
            </a:r>
            <a:r>
              <a:rPr lang="ja-JP" altLang="en-US" sz="2400" dirty="0" smtClean="0"/>
              <a:t>と違い潮解性がなく扱いやすい</a:t>
            </a:r>
            <a:endParaRPr lang="en-US" altLang="ja-JP" sz="2400" dirty="0" smtClean="0"/>
          </a:p>
          <a:p>
            <a:r>
              <a:rPr lang="ja-JP" altLang="en-US" sz="2400" dirty="0" smtClean="0"/>
              <a:t>密度が大きく</a:t>
            </a:r>
            <a:r>
              <a:rPr lang="en-US" altLang="ja-JP" sz="2400" dirty="0" smtClean="0"/>
              <a:t>Xo=1.15cm,Rm=2.63cm</a:t>
            </a:r>
            <a:r>
              <a:rPr lang="ja-JP" altLang="en-US" sz="2400" dirty="0" smtClean="0"/>
              <a:t>と短い　</a:t>
            </a:r>
            <a:r>
              <a:rPr lang="en-US" altLang="ja-JP" sz="2400" dirty="0" smtClean="0"/>
              <a:t>→</a:t>
            </a:r>
            <a:r>
              <a:rPr lang="ja-JP" altLang="en-US" sz="2400" dirty="0" smtClean="0"/>
              <a:t>結晶を既存のものより小さくできる</a:t>
            </a:r>
            <a:endParaRPr lang="en-US" altLang="ja-JP" sz="2400" dirty="0" smtClean="0"/>
          </a:p>
          <a:p>
            <a:r>
              <a:rPr lang="ja-JP" altLang="en-US" sz="2400" dirty="0" smtClean="0"/>
              <a:t>発光量は</a:t>
            </a:r>
            <a:r>
              <a:rPr lang="en-US" altLang="ja-JP" sz="2400" dirty="0" err="1" smtClean="0"/>
              <a:t>PureCsI</a:t>
            </a:r>
            <a:r>
              <a:rPr lang="ja-JP" altLang="en-US" sz="2400" dirty="0" smtClean="0"/>
              <a:t>と同等だが発光波長が</a:t>
            </a:r>
            <a:r>
              <a:rPr lang="en-US" altLang="ja-JP" sz="2400" dirty="0" smtClean="0"/>
              <a:t>480nm</a:t>
            </a:r>
            <a:r>
              <a:rPr lang="ja-JP" altLang="en-US" sz="2400" dirty="0" smtClean="0"/>
              <a:t>と長い</a:t>
            </a:r>
            <a:endParaRPr lang="en-US" altLang="ja-JP" sz="2400" dirty="0" smtClean="0"/>
          </a:p>
          <a:p>
            <a:endParaRPr lang="en-US" altLang="ja-JP" sz="2400" dirty="0" smtClean="0"/>
          </a:p>
          <a:p>
            <a:r>
              <a:rPr lang="en-US" altLang="ja-JP" sz="2400" dirty="0" err="1" smtClean="0"/>
              <a:t>PureCsI</a:t>
            </a:r>
            <a:r>
              <a:rPr lang="en-US" altLang="ja-JP" sz="2400" dirty="0" smtClean="0"/>
              <a:t>(</a:t>
            </a:r>
            <a:r>
              <a:rPr lang="ja-JP" altLang="en-US" sz="2400" dirty="0" smtClean="0"/>
              <a:t>発光波長</a:t>
            </a:r>
            <a:r>
              <a:rPr lang="en-US" altLang="ja-JP" sz="2400" dirty="0" smtClean="0"/>
              <a:t>300nm)</a:t>
            </a:r>
            <a:r>
              <a:rPr lang="ja-JP" altLang="en-US" sz="2400" dirty="0" smtClean="0"/>
              <a:t>と比べ多くの光検出器において量子効率がよい</a:t>
            </a:r>
            <a:endParaRPr lang="en-US" altLang="ja-JP" sz="2400" dirty="0" smtClean="0"/>
          </a:p>
        </p:txBody>
      </p:sp>
      <p:pic>
        <p:nvPicPr>
          <p:cNvPr id="4" name="図 3"/>
          <p:cNvPicPr>
            <a:picLocks noChangeAspect="1"/>
          </p:cNvPicPr>
          <p:nvPr/>
        </p:nvPicPr>
        <p:blipFill>
          <a:blip r:embed="rId3"/>
          <a:stretch>
            <a:fillRect/>
          </a:stretch>
        </p:blipFill>
        <p:spPr>
          <a:xfrm>
            <a:off x="5418691" y="1600200"/>
            <a:ext cx="3347357" cy="4767943"/>
          </a:xfrm>
          <a:prstGeom prst="rect">
            <a:avLst/>
          </a:prstGeom>
        </p:spPr>
      </p:pic>
      <p:sp>
        <p:nvSpPr>
          <p:cNvPr id="5" name="下矢印 4"/>
          <p:cNvSpPr/>
          <p:nvPr/>
        </p:nvSpPr>
        <p:spPr>
          <a:xfrm>
            <a:off x="2413000" y="4940691"/>
            <a:ext cx="508000" cy="272143"/>
          </a:xfrm>
          <a:prstGeom prst="downArrow">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発光量測定</a:t>
            </a:r>
            <a:endParaRPr lang="ja-JP" altLang="en-US" dirty="0"/>
          </a:p>
        </p:txBody>
      </p:sp>
      <p:sp>
        <p:nvSpPr>
          <p:cNvPr id="6" name="正方形/長方形 5"/>
          <p:cNvSpPr/>
          <p:nvPr/>
        </p:nvSpPr>
        <p:spPr>
          <a:xfrm>
            <a:off x="1224958" y="3132666"/>
            <a:ext cx="660400" cy="575733"/>
          </a:xfrm>
          <a:prstGeom prst="rect">
            <a:avLst/>
          </a:prstGeom>
          <a:solidFill>
            <a:srgbClr val="3366FF">
              <a:alpha val="53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BSO</a:t>
            </a:r>
          </a:p>
        </p:txBody>
      </p:sp>
      <p:sp>
        <p:nvSpPr>
          <p:cNvPr id="7" name="正方形/長方形 6"/>
          <p:cNvSpPr/>
          <p:nvPr/>
        </p:nvSpPr>
        <p:spPr>
          <a:xfrm>
            <a:off x="1941577" y="2929465"/>
            <a:ext cx="965200" cy="77893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en-US" altLang="ja-JP" sz="2000" dirty="0" smtClean="0">
                <a:solidFill>
                  <a:schemeClr val="tx1"/>
                </a:solidFill>
              </a:rPr>
              <a:t>PMT</a:t>
            </a:r>
            <a:endParaRPr kumimoji="1" lang="ja-JP" altLang="en-US" sz="2000" dirty="0">
              <a:solidFill>
                <a:schemeClr val="tx1"/>
              </a:solidFill>
            </a:endParaRPr>
          </a:p>
        </p:txBody>
      </p:sp>
      <p:sp>
        <p:nvSpPr>
          <p:cNvPr id="20" name="正方形/長方形 19"/>
          <p:cNvSpPr/>
          <p:nvPr/>
        </p:nvSpPr>
        <p:spPr>
          <a:xfrm>
            <a:off x="4964177" y="2370665"/>
            <a:ext cx="965200" cy="558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kumimoji="1" lang="en-US" altLang="ja-JP" sz="2000" dirty="0" smtClean="0">
                <a:solidFill>
                  <a:schemeClr val="tx1"/>
                </a:solidFill>
              </a:rPr>
              <a:t>Gate</a:t>
            </a:r>
            <a:endParaRPr kumimoji="1" lang="ja-JP" altLang="en-US" sz="2000" dirty="0">
              <a:solidFill>
                <a:schemeClr val="tx1"/>
              </a:solidFill>
            </a:endParaRPr>
          </a:p>
        </p:txBody>
      </p:sp>
      <p:sp>
        <p:nvSpPr>
          <p:cNvPr id="22" name="正方形/長方形 21"/>
          <p:cNvSpPr/>
          <p:nvPr/>
        </p:nvSpPr>
        <p:spPr>
          <a:xfrm>
            <a:off x="3457109" y="2370665"/>
            <a:ext cx="965199" cy="558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kumimoji="1" lang="en-US" altLang="ja-JP" sz="2000" dirty="0" err="1" smtClean="0">
                <a:solidFill>
                  <a:schemeClr val="tx1"/>
                </a:solidFill>
              </a:rPr>
              <a:t>Discri</a:t>
            </a:r>
            <a:endParaRPr kumimoji="1" lang="ja-JP" altLang="en-US" sz="2000" dirty="0">
              <a:solidFill>
                <a:schemeClr val="tx1"/>
              </a:solidFill>
            </a:endParaRPr>
          </a:p>
        </p:txBody>
      </p:sp>
      <p:sp>
        <p:nvSpPr>
          <p:cNvPr id="24" name="正方形/長方形 23"/>
          <p:cNvSpPr/>
          <p:nvPr/>
        </p:nvSpPr>
        <p:spPr>
          <a:xfrm>
            <a:off x="7800848" y="1794933"/>
            <a:ext cx="965200" cy="35052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en-US" altLang="ja-JP" sz="2000" dirty="0" smtClean="0">
                <a:solidFill>
                  <a:schemeClr val="tx1"/>
                </a:solidFill>
              </a:rPr>
              <a:t>Gate</a:t>
            </a:r>
          </a:p>
          <a:p>
            <a:pPr algn="ctr"/>
            <a:endParaRPr kumimoji="1" lang="en-US" altLang="ja-JP" sz="2000" dirty="0" smtClean="0">
              <a:solidFill>
                <a:schemeClr val="tx1"/>
              </a:solidFill>
            </a:endParaRPr>
          </a:p>
          <a:p>
            <a:pPr algn="ctr"/>
            <a:endParaRPr lang="en-US" altLang="ja-JP" sz="2000" dirty="0" smtClean="0">
              <a:solidFill>
                <a:schemeClr val="tx1"/>
              </a:solidFill>
            </a:endParaRPr>
          </a:p>
          <a:p>
            <a:pPr algn="ctr"/>
            <a:r>
              <a:rPr kumimoji="1" lang="en-US" altLang="ja-JP" sz="2000" dirty="0" smtClean="0">
                <a:solidFill>
                  <a:schemeClr val="tx1"/>
                </a:solidFill>
              </a:rPr>
              <a:t>ADC</a:t>
            </a:r>
          </a:p>
          <a:p>
            <a:pPr algn="ctr"/>
            <a:endParaRPr lang="en-US" altLang="ja-JP" sz="2000" dirty="0" smtClean="0">
              <a:solidFill>
                <a:schemeClr val="tx1"/>
              </a:solidFill>
            </a:endParaRPr>
          </a:p>
          <a:p>
            <a:pPr algn="ctr"/>
            <a:endParaRPr kumimoji="1" lang="en-US" altLang="ja-JP" sz="2000" dirty="0" smtClean="0">
              <a:solidFill>
                <a:schemeClr val="tx1"/>
              </a:solidFill>
            </a:endParaRPr>
          </a:p>
          <a:p>
            <a:pPr algn="ctr"/>
            <a:r>
              <a:rPr lang="en-US" altLang="ja-JP" sz="2000" dirty="0" smtClean="0">
                <a:solidFill>
                  <a:schemeClr val="tx1"/>
                </a:solidFill>
              </a:rPr>
              <a:t>signal</a:t>
            </a:r>
          </a:p>
        </p:txBody>
      </p:sp>
      <p:sp>
        <p:nvSpPr>
          <p:cNvPr id="26" name="正方形/長方形 25"/>
          <p:cNvSpPr/>
          <p:nvPr/>
        </p:nvSpPr>
        <p:spPr>
          <a:xfrm>
            <a:off x="3457109" y="4224864"/>
            <a:ext cx="965198" cy="62653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kumimoji="1" lang="en-US" altLang="ja-JP" sz="2000" dirty="0" smtClean="0">
                <a:solidFill>
                  <a:schemeClr val="tx1"/>
                </a:solidFill>
              </a:rPr>
              <a:t>Delay</a:t>
            </a:r>
            <a:endParaRPr kumimoji="1" lang="ja-JP" altLang="en-US" sz="2000" dirty="0">
              <a:solidFill>
                <a:schemeClr val="tx1"/>
              </a:solidFill>
            </a:endParaRPr>
          </a:p>
        </p:txBody>
      </p:sp>
      <p:sp>
        <p:nvSpPr>
          <p:cNvPr id="29" name="正方形/長方形 28"/>
          <p:cNvSpPr/>
          <p:nvPr/>
        </p:nvSpPr>
        <p:spPr>
          <a:xfrm>
            <a:off x="4964177" y="4226452"/>
            <a:ext cx="990600" cy="62653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kumimoji="1" lang="en-US" altLang="ja-JP" sz="2000" dirty="0" smtClean="0">
                <a:solidFill>
                  <a:schemeClr val="tx1"/>
                </a:solidFill>
              </a:rPr>
              <a:t>AMP</a:t>
            </a:r>
            <a:endParaRPr kumimoji="1" lang="ja-JP" altLang="en-US" sz="2000" dirty="0">
              <a:solidFill>
                <a:schemeClr val="tx1"/>
              </a:solidFill>
            </a:endParaRPr>
          </a:p>
        </p:txBody>
      </p:sp>
      <p:cxnSp>
        <p:nvCxnSpPr>
          <p:cNvPr id="31" name="Shape 30"/>
          <p:cNvCxnSpPr>
            <a:stCxn id="7" idx="3"/>
            <a:endCxn id="22" idx="1"/>
          </p:cNvCxnSpPr>
          <p:nvPr/>
        </p:nvCxnSpPr>
        <p:spPr>
          <a:xfrm flipV="1">
            <a:off x="2906777" y="2650065"/>
            <a:ext cx="550332" cy="668867"/>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直線コネクタ 34"/>
          <p:cNvCxnSpPr>
            <a:stCxn id="22" idx="3"/>
            <a:endCxn id="20" idx="1"/>
          </p:cNvCxnSpPr>
          <p:nvPr/>
        </p:nvCxnSpPr>
        <p:spPr>
          <a:xfrm>
            <a:off x="4422308" y="2650065"/>
            <a:ext cx="541869"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a:off x="5929377" y="2648477"/>
            <a:ext cx="190648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直線コネクタ 38"/>
          <p:cNvCxnSpPr>
            <a:stCxn id="26" idx="3"/>
            <a:endCxn id="29" idx="1"/>
          </p:cNvCxnSpPr>
          <p:nvPr/>
        </p:nvCxnSpPr>
        <p:spPr>
          <a:xfrm>
            <a:off x="4422307" y="4538131"/>
            <a:ext cx="5418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7216310" y="4539719"/>
            <a:ext cx="6195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カギ線コネクタ 52"/>
          <p:cNvCxnSpPr/>
          <p:nvPr/>
        </p:nvCxnSpPr>
        <p:spPr>
          <a:xfrm>
            <a:off x="2934887" y="3513665"/>
            <a:ext cx="550332" cy="1024466"/>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正方形/長方形 54"/>
          <p:cNvSpPr/>
          <p:nvPr/>
        </p:nvSpPr>
        <p:spPr>
          <a:xfrm>
            <a:off x="612648" y="2489199"/>
            <a:ext cx="2322239" cy="1659466"/>
          </a:xfrm>
          <a:prstGeom prst="rect">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1664886" y="2294466"/>
            <a:ext cx="276691" cy="194733"/>
          </a:xfrm>
          <a:prstGeom prst="ellipse">
            <a:avLst/>
          </a:prstGeom>
          <a:solidFill>
            <a:srgbClr val="FFFF00">
              <a:alpha val="42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矢印コネクタ 57"/>
          <p:cNvCxnSpPr/>
          <p:nvPr/>
        </p:nvCxnSpPr>
        <p:spPr>
          <a:xfrm rot="5400000" flipH="1" flipV="1">
            <a:off x="43065" y="3243613"/>
            <a:ext cx="2363785" cy="8549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9" name="テキスト ボックス 58"/>
          <p:cNvSpPr txBox="1"/>
          <p:nvPr/>
        </p:nvSpPr>
        <p:spPr>
          <a:xfrm>
            <a:off x="691137" y="4668321"/>
            <a:ext cx="2500880" cy="369332"/>
          </a:xfrm>
          <a:prstGeom prst="rect">
            <a:avLst/>
          </a:prstGeom>
          <a:noFill/>
        </p:spPr>
        <p:txBody>
          <a:bodyPr wrap="none" rtlCol="0">
            <a:spAutoFit/>
          </a:bodyPr>
          <a:lstStyle/>
          <a:p>
            <a:r>
              <a:rPr kumimoji="1" lang="en-US" altLang="ja-JP" dirty="0" smtClean="0"/>
              <a:t> 137Cs</a:t>
            </a:r>
            <a:r>
              <a:rPr kumimoji="1" lang="ja-JP" altLang="en-US" dirty="0" smtClean="0"/>
              <a:t>：</a:t>
            </a:r>
            <a:r>
              <a:rPr kumimoji="1" lang="en-US" altLang="ja-JP" dirty="0" smtClean="0"/>
              <a:t>662keVγsource</a:t>
            </a:r>
            <a:endParaRPr kumimoji="1" lang="ja-JP" altLang="en-US" dirty="0"/>
          </a:p>
        </p:txBody>
      </p:sp>
      <p:sp>
        <p:nvSpPr>
          <p:cNvPr id="61" name="テキスト ボックス 60"/>
          <p:cNvSpPr txBox="1"/>
          <p:nvPr/>
        </p:nvSpPr>
        <p:spPr>
          <a:xfrm>
            <a:off x="561849" y="5300133"/>
            <a:ext cx="7090252" cy="1200329"/>
          </a:xfrm>
          <a:prstGeom prst="rect">
            <a:avLst/>
          </a:prstGeom>
          <a:noFill/>
        </p:spPr>
        <p:txBody>
          <a:bodyPr wrap="none" rtlCol="0">
            <a:spAutoFit/>
          </a:bodyPr>
          <a:lstStyle/>
          <a:p>
            <a:r>
              <a:rPr kumimoji="1" lang="ja-JP" altLang="en-US" dirty="0" smtClean="0"/>
              <a:t>光検出器は光電子増倍管（</a:t>
            </a:r>
            <a:r>
              <a:rPr kumimoji="1" lang="en-US" altLang="ja-JP" dirty="0" smtClean="0"/>
              <a:t>PMT</a:t>
            </a:r>
            <a:r>
              <a:rPr kumimoji="1" lang="ja-JP" altLang="en-US" dirty="0" smtClean="0"/>
              <a:t>）</a:t>
            </a:r>
            <a:r>
              <a:rPr lang="ja-JP" altLang="en-US" dirty="0" smtClean="0"/>
              <a:t>ホウケイ酸</a:t>
            </a:r>
            <a:r>
              <a:rPr lang="ja-JP" altLang="en-US" dirty="0" smtClean="0"/>
              <a:t>ガラス</a:t>
            </a:r>
            <a:r>
              <a:rPr lang="ja-JP" altLang="en-US" dirty="0" smtClean="0"/>
              <a:t>、</a:t>
            </a:r>
            <a:r>
              <a:rPr lang="ja-JP" altLang="en-US" dirty="0" smtClean="0"/>
              <a:t>バイアルカリ</a:t>
            </a:r>
            <a:r>
              <a:rPr lang="ja-JP" altLang="en-US" dirty="0" smtClean="0"/>
              <a:t>光電面</a:t>
            </a:r>
            <a:endParaRPr kumimoji="1" lang="en-US" altLang="ja-JP" dirty="0" smtClean="0"/>
          </a:p>
          <a:p>
            <a:r>
              <a:rPr lang="ja-JP" altLang="ja-JP" dirty="0" smtClean="0"/>
              <a:t>　</a:t>
            </a:r>
            <a:r>
              <a:rPr lang="ja-JP" altLang="en-US" dirty="0" smtClean="0"/>
              <a:t>　　　</a:t>
            </a:r>
            <a:r>
              <a:rPr kumimoji="1" lang="en-US" altLang="ja-JP" dirty="0" smtClean="0"/>
              <a:t>H1161</a:t>
            </a:r>
          </a:p>
          <a:p>
            <a:r>
              <a:rPr lang="en-US" altLang="ja-JP" dirty="0" smtClean="0"/>
              <a:t>HV</a:t>
            </a:r>
            <a:r>
              <a:rPr lang="ja-JP" altLang="en-US" dirty="0" smtClean="0"/>
              <a:t>：</a:t>
            </a:r>
            <a:r>
              <a:rPr lang="en-US" altLang="ja-JP" dirty="0" smtClean="0"/>
              <a:t>2050V</a:t>
            </a:r>
          </a:p>
          <a:p>
            <a:r>
              <a:rPr lang="ja-JP" altLang="en-US" dirty="0" smtClean="0"/>
              <a:t>エアコンタクト</a:t>
            </a:r>
            <a:endParaRPr kumimoji="1" lang="ja-JP" altLang="en-US" dirty="0"/>
          </a:p>
        </p:txBody>
      </p:sp>
      <p:cxnSp>
        <p:nvCxnSpPr>
          <p:cNvPr id="23" name="直線矢印コネクタ 22"/>
          <p:cNvCxnSpPr/>
          <p:nvPr/>
        </p:nvCxnSpPr>
        <p:spPr>
          <a:xfrm rot="10800000" flipV="1">
            <a:off x="2397138" y="2164265"/>
            <a:ext cx="281007" cy="24458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2678145" y="1794933"/>
            <a:ext cx="911120" cy="369332"/>
          </a:xfrm>
          <a:prstGeom prst="rect">
            <a:avLst/>
          </a:prstGeom>
          <a:noFill/>
        </p:spPr>
        <p:txBody>
          <a:bodyPr wrap="square" rtlCol="0">
            <a:spAutoFit/>
          </a:bodyPr>
          <a:lstStyle/>
          <a:p>
            <a:r>
              <a:rPr kumimoji="1" lang="ja-JP" altLang="en-US" dirty="0" smtClean="0"/>
              <a:t>暗箱</a:t>
            </a:r>
            <a:endParaRPr kumimoji="1" lang="ja-JP" altLang="en-US" dirty="0"/>
          </a:p>
        </p:txBody>
      </p:sp>
      <p:sp>
        <p:nvSpPr>
          <p:cNvPr id="43" name="正方形/長方形 42"/>
          <p:cNvSpPr/>
          <p:nvPr/>
        </p:nvSpPr>
        <p:spPr>
          <a:xfrm>
            <a:off x="6225710" y="4224864"/>
            <a:ext cx="990600" cy="62653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kumimoji="1" lang="en-US" altLang="ja-JP" sz="2000" dirty="0" smtClean="0">
                <a:solidFill>
                  <a:schemeClr val="tx1"/>
                </a:solidFill>
              </a:rPr>
              <a:t>ATT</a:t>
            </a:r>
            <a:endParaRPr kumimoji="1" lang="ja-JP" altLang="en-US" sz="2000" dirty="0">
              <a:solidFill>
                <a:schemeClr val="tx1"/>
              </a:solidFill>
            </a:endParaRPr>
          </a:p>
        </p:txBody>
      </p:sp>
      <p:cxnSp>
        <p:nvCxnSpPr>
          <p:cNvPr id="44" name="直線コネクタ 43"/>
          <p:cNvCxnSpPr>
            <a:stCxn id="29" idx="3"/>
          </p:cNvCxnSpPr>
          <p:nvPr/>
        </p:nvCxnSpPr>
        <p:spPr>
          <a:xfrm flipV="1">
            <a:off x="5954777" y="4538131"/>
            <a:ext cx="27093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BSO</a:t>
            </a:r>
            <a:r>
              <a:rPr lang="ja-JP" altLang="en-US" dirty="0" smtClean="0"/>
              <a:t>の発光量を純</a:t>
            </a:r>
            <a:r>
              <a:rPr lang="en-US" altLang="ja-JP" dirty="0" err="1" smtClean="0"/>
              <a:t>CsI</a:t>
            </a:r>
            <a:r>
              <a:rPr lang="ja-JP" altLang="en-US" dirty="0" smtClean="0"/>
              <a:t>と比較</a:t>
            </a:r>
            <a:endParaRPr lang="ja-JP" altLang="en-US" dirty="0"/>
          </a:p>
        </p:txBody>
      </p:sp>
      <p:graphicFrame>
        <p:nvGraphicFramePr>
          <p:cNvPr id="4" name="グラフ 3"/>
          <p:cNvGraphicFramePr/>
          <p:nvPr/>
        </p:nvGraphicFramePr>
        <p:xfrm>
          <a:off x="1118193" y="1701799"/>
          <a:ext cx="6778191" cy="3792883"/>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1118193" y="5494682"/>
            <a:ext cx="6456027" cy="646331"/>
          </a:xfrm>
          <a:prstGeom prst="rect">
            <a:avLst/>
          </a:prstGeom>
          <a:noFill/>
        </p:spPr>
        <p:txBody>
          <a:bodyPr wrap="none" rtlCol="0">
            <a:spAutoFit/>
          </a:bodyPr>
          <a:lstStyle/>
          <a:p>
            <a:r>
              <a:rPr lang="ja-JP" altLang="en-US" dirty="0" smtClean="0"/>
              <a:t>純</a:t>
            </a:r>
            <a:r>
              <a:rPr lang="en-US" altLang="ja-JP" dirty="0" smtClean="0"/>
              <a:t>CSI</a:t>
            </a:r>
            <a:r>
              <a:rPr lang="ja-JP" altLang="en-US" dirty="0" smtClean="0"/>
              <a:t>を１としたときの</a:t>
            </a:r>
            <a:r>
              <a:rPr lang="en-US" altLang="ja-JP" dirty="0" smtClean="0"/>
              <a:t>BSO</a:t>
            </a:r>
            <a:r>
              <a:rPr lang="ja-JP" altLang="en-US" dirty="0" smtClean="0"/>
              <a:t>の発光量を表したもの</a:t>
            </a:r>
            <a:endParaRPr lang="en-US" altLang="ja-JP" dirty="0" smtClean="0"/>
          </a:p>
          <a:p>
            <a:r>
              <a:rPr kumimoji="1" lang="ja-JP" altLang="en-US" dirty="0" smtClean="0"/>
              <a:t>ほとんどの</a:t>
            </a:r>
            <a:r>
              <a:rPr kumimoji="1" lang="en-US" altLang="ja-JP" dirty="0" smtClean="0"/>
              <a:t>BSO</a:t>
            </a:r>
            <a:r>
              <a:rPr kumimoji="1" lang="ja-JP" altLang="en-US" dirty="0" smtClean="0"/>
              <a:t>が</a:t>
            </a:r>
            <a:r>
              <a:rPr kumimoji="1" lang="en-US" altLang="ja-JP" dirty="0" err="1" smtClean="0"/>
              <a:t>CsI</a:t>
            </a:r>
            <a:r>
              <a:rPr kumimoji="1" lang="ja-JP" altLang="en-US" dirty="0" smtClean="0"/>
              <a:t>と</a:t>
            </a:r>
            <a:r>
              <a:rPr lang="ja-JP" altLang="en-US" dirty="0" smtClean="0"/>
              <a:t>同等で一様の発光量で</a:t>
            </a:r>
            <a:r>
              <a:rPr kumimoji="1" lang="ja-JP" altLang="en-US" dirty="0" smtClean="0"/>
              <a:t>あることがわかる。</a:t>
            </a:r>
            <a:endParaRPr kumimoji="1" lang="ja-JP" altLang="en-US" dirty="0"/>
          </a:p>
        </p:txBody>
      </p:sp>
      <p:sp>
        <p:nvSpPr>
          <p:cNvPr id="5" name="テキスト ボックス 4"/>
          <p:cNvSpPr txBox="1"/>
          <p:nvPr/>
        </p:nvSpPr>
        <p:spPr>
          <a:xfrm>
            <a:off x="1118193" y="6141013"/>
            <a:ext cx="2997936" cy="369332"/>
          </a:xfrm>
          <a:prstGeom prst="rect">
            <a:avLst/>
          </a:prstGeom>
          <a:noFill/>
        </p:spPr>
        <p:txBody>
          <a:bodyPr wrap="none" rtlCol="0">
            <a:spAutoFit/>
          </a:bodyPr>
          <a:lstStyle/>
          <a:p>
            <a:r>
              <a:rPr lang="ja-JP" altLang="en-US" dirty="0" smtClean="0"/>
              <a:t>サンプルサイズ　１</a:t>
            </a:r>
            <a:r>
              <a:rPr lang="en-US" altLang="ja-JP" dirty="0" smtClean="0"/>
              <a:t>×</a:t>
            </a:r>
            <a:r>
              <a:rPr lang="ja-JP" altLang="en-US" dirty="0" smtClean="0"/>
              <a:t>１</a:t>
            </a:r>
            <a:r>
              <a:rPr lang="en-US" altLang="ja-JP" dirty="0" smtClean="0"/>
              <a:t>×</a:t>
            </a:r>
            <a:r>
              <a:rPr lang="ja-JP" altLang="en-US" dirty="0" smtClean="0"/>
              <a:t>２</a:t>
            </a:r>
            <a:r>
              <a:rPr lang="en-US" altLang="ja-JP" dirty="0" smtClean="0"/>
              <a:t>cm</a:t>
            </a:r>
            <a:r>
              <a:rPr lang="en-US" altLang="ja-JP" baseline="30000" dirty="0" smtClean="0"/>
              <a:t>3</a:t>
            </a:r>
            <a:endParaRPr kumimoji="1" lang="ja-JP" altLang="en-US" baseline="30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デザート">
  <a:themeElements>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デザート">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デザート.thmx</Template>
  <TotalTime>1145</TotalTime>
  <Words>955</Words>
  <Application>Microsoft Macintosh PowerPoint</Application>
  <PresentationFormat>画面に合わせる (4:3)</PresentationFormat>
  <Paragraphs>140</Paragraphs>
  <Slides>18</Slides>
  <Notes>9</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18</vt:i4>
      </vt:variant>
    </vt:vector>
  </HeadingPairs>
  <TitlesOfParts>
    <vt:vector size="19" baseType="lpstr">
      <vt:lpstr>デザート</vt:lpstr>
      <vt:lpstr>BSO結晶シンチレーターの発光量測定</vt:lpstr>
      <vt:lpstr>目次</vt:lpstr>
      <vt:lpstr>SuperKEKB加速器•BelleⅡ測定器</vt:lpstr>
      <vt:lpstr>電磁カロリメーターの原理</vt:lpstr>
      <vt:lpstr>Belleのカロリメーターについて</vt:lpstr>
      <vt:lpstr>シンチレーターの比較</vt:lpstr>
      <vt:lpstr>BSOシンチレーターについて</vt:lpstr>
      <vt:lpstr>発光量測定</vt:lpstr>
      <vt:lpstr>BSOの発光量を純CsIと比較</vt:lpstr>
      <vt:lpstr>大型BSO結晶</vt:lpstr>
      <vt:lpstr>大型ＢＳＯの波高分布</vt:lpstr>
      <vt:lpstr>BSOの発光量の比較①</vt:lpstr>
      <vt:lpstr>さらに大型の結晶</vt:lpstr>
      <vt:lpstr>BSOの比較②</vt:lpstr>
      <vt:lpstr>発光の一様性測定</vt:lpstr>
      <vt:lpstr>発光量の一様性（2×2×20cm3）</vt:lpstr>
      <vt:lpstr>発光の一様性 （4×4×20cm3 or 4×4×10.5cm3 ）</vt:lpstr>
      <vt:lpstr>まとめ、今後の課題</vt:lpstr>
    </vt:vector>
  </TitlesOfParts>
  <Company>奈良女子大学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BSO結晶シンチレーターの発光量測定</dc:title>
  <dc:creator>村上 潤</dc:creator>
  <cp:lastModifiedBy>村上 潤</cp:lastModifiedBy>
  <cp:revision>7</cp:revision>
  <cp:lastPrinted>2010-08-03T03:20:30Z</cp:lastPrinted>
  <dcterms:created xsi:type="dcterms:W3CDTF">2010-08-07T13:23:56Z</dcterms:created>
  <dcterms:modified xsi:type="dcterms:W3CDTF">2010-08-07T14:30:01Z</dcterms:modified>
</cp:coreProperties>
</file>