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vml" ContentType="application/vnd.openxmlformats-officedocument.vmlDrawing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pdf" ContentType="application/pdf"/>
  <Override PartName="/ppt/notesSlides/notesSlide18.xml" ContentType="application/vnd.openxmlformats-officedocument.presentationml.notesSlide+xml"/>
  <Default Extension="pict" ContentType="image/pict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rels" ContentType="application/vnd.openxmlformats-package.relationships+xml"/>
  <Override PartName="/ppt/viewProps.xml" ContentType="application/vnd.openxmlformats-officedocument.presentationml.viewProps+xml"/>
  <Override PartName="/ppt/embeddings/Microsoft___1.bin" ContentType="application/vnd.openxmlformats-officedocument.oleObject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80" r:id="rId4"/>
    <p:sldId id="273" r:id="rId5"/>
    <p:sldId id="300" r:id="rId6"/>
    <p:sldId id="306" r:id="rId7"/>
    <p:sldId id="271" r:id="rId8"/>
    <p:sldId id="301" r:id="rId9"/>
    <p:sldId id="282" r:id="rId10"/>
    <p:sldId id="307" r:id="rId11"/>
    <p:sldId id="275" r:id="rId12"/>
    <p:sldId id="286" r:id="rId13"/>
    <p:sldId id="293" r:id="rId14"/>
    <p:sldId id="294" r:id="rId15"/>
    <p:sldId id="288" r:id="rId16"/>
    <p:sldId id="281" r:id="rId17"/>
    <p:sldId id="289" r:id="rId18"/>
    <p:sldId id="287" r:id="rId19"/>
    <p:sldId id="297" r:id="rId20"/>
    <p:sldId id="298" r:id="rId21"/>
    <p:sldId id="290" r:id="rId22"/>
    <p:sldId id="259" r:id="rId23"/>
    <p:sldId id="299" r:id="rId24"/>
  </p:sldIdLst>
  <p:sldSz cx="9144000" cy="6858000" type="screen4x3"/>
  <p:notesSz cx="6858000" cy="9144000"/>
  <p:defaultTextStyle>
    <a:defPPr>
      <a:defRPr lang="ja-JP"/>
    </a:defPPr>
    <a:lvl1pPr marL="0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4570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58D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33" autoAdjust="0"/>
    <p:restoredTop sz="86712" autoAdjust="0"/>
  </p:normalViewPr>
  <p:slideViewPr>
    <p:cSldViewPr snapToGrid="0" snapToObjects="1">
      <p:cViewPr>
        <p:scale>
          <a:sx n="100" d="100"/>
          <a:sy n="100" d="100"/>
        </p:scale>
        <p:origin x="-6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A0A3-BD23-B34F-849D-A0491DC69131}" type="datetime1">
              <a:rPr lang="ja-JP" altLang="en-US" smtClean="0"/>
              <a:pPr/>
              <a:t>10.8.6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57F53-53BF-444B-B6C9-F7CA1F4229C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7F0BD-2DA3-7F4A-99F0-54DA4B7B885D}" type="datetime1">
              <a:rPr lang="ja-JP" altLang="en-US" smtClean="0"/>
              <a:pPr/>
              <a:t>10.8.6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959-F3D5-C241-B4F2-8A0BCF054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457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 to D K*0 </a:t>
            </a:r>
            <a:r>
              <a:rPr lang="ja-JP" altLang="en-US" dirty="0" smtClean="0"/>
              <a:t>崩壊分岐比の研究について、東北大学、根岸が発表します。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次に、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分布を見た時に、入ってくるバックグラウンドそれぞれについてを、</a:t>
            </a:r>
            <a:r>
              <a:rPr lang="en-US" altLang="ja-JP" dirty="0" smtClean="0"/>
              <a:t>MC</a:t>
            </a:r>
            <a:r>
              <a:rPr lang="ja-JP" altLang="en-US" dirty="0" smtClean="0"/>
              <a:t>を用い、バックグラウンドの分布関数を決定します。</a:t>
            </a:r>
          </a:p>
          <a:p>
            <a:r>
              <a:rPr lang="ja-JP" altLang="en-US" dirty="0" smtClean="0"/>
              <a:t>こちらが</a:t>
            </a:r>
            <a:r>
              <a:rPr lang="en-US" altLang="ja-JP" dirty="0" smtClean="0"/>
              <a:t>MC</a:t>
            </a:r>
            <a:r>
              <a:rPr lang="ja-JP" altLang="en-US" dirty="0" smtClean="0"/>
              <a:t>での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分布になります、赤がシグナルで、ダブルガウシアンを仮定し、大きさをフィットします。</a:t>
            </a:r>
          </a:p>
          <a:p>
            <a:r>
              <a:rPr lang="ja-JP" altLang="en-US" dirty="0" smtClean="0"/>
              <a:t>緑がコンビナトリアルバックグラウンドで、カタチと大きさをフィットしています。</a:t>
            </a:r>
          </a:p>
          <a:p>
            <a:r>
              <a:rPr lang="ja-JP" altLang="en-US" dirty="0" smtClean="0"/>
              <a:t>また、こちらがアンダーレイイングバックグラウンドでこれら、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分布において、ブロードな分布するものをイッショクタにして、こちらを固定。</a:t>
            </a:r>
          </a:p>
          <a:p>
            <a:r>
              <a:rPr lang="ja-JP" altLang="en-US" dirty="0" smtClean="0"/>
              <a:t>また、</a:t>
            </a:r>
            <a:r>
              <a:rPr lang="en-US" altLang="ja-JP" dirty="0" smtClean="0"/>
              <a:t>peaking</a:t>
            </a:r>
            <a:r>
              <a:rPr lang="ja-JP" altLang="en-US" dirty="0" smtClean="0"/>
              <a:t>している様なこれらのモードに関してはそれぞれモード毎に分布関数を決定し固定してあります。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先ほどの方法同様に実でーたについて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フィットし、崩壊分岐比を求めます。結果はこちらで、シグナルの大きさ、イールドが</a:t>
            </a:r>
            <a:r>
              <a:rPr lang="en-US" altLang="ja-JP" dirty="0" smtClean="0"/>
              <a:t>107+/-18</a:t>
            </a:r>
            <a:r>
              <a:rPr lang="ja-JP" altLang="en-US" dirty="0" smtClean="0"/>
              <a:t>という結果をえました。</a:t>
            </a:r>
          </a:p>
          <a:p>
            <a:r>
              <a:rPr lang="ja-JP" altLang="en-US" dirty="0" smtClean="0"/>
              <a:t>こちらが、崩壊分岐比の式になります。</a:t>
            </a:r>
          </a:p>
          <a:p>
            <a:r>
              <a:rPr lang="ja-JP" altLang="en-US" dirty="0" smtClean="0"/>
              <a:t>ここから、得られた結果より、崩壊分岐比が求まり、これが</a:t>
            </a:r>
            <a:r>
              <a:rPr lang="en-US" altLang="ja-JP" dirty="0" smtClean="0"/>
              <a:t>PDG2009</a:t>
            </a:r>
            <a:r>
              <a:rPr lang="ja-JP" altLang="en-US" dirty="0" smtClean="0"/>
              <a:t>の値から標準偏差が</a:t>
            </a:r>
            <a:r>
              <a:rPr lang="en-US" altLang="ja-JP" dirty="0" smtClean="0"/>
              <a:t>-0.3sigma</a:t>
            </a:r>
            <a:r>
              <a:rPr lang="ja-JP" altLang="en-US" dirty="0" smtClean="0"/>
              <a:t>とよい一致を示しています。</a:t>
            </a:r>
          </a:p>
          <a:p>
            <a:r>
              <a:rPr lang="ja-JP" altLang="en-US" dirty="0" smtClean="0"/>
              <a:t>また、中心値、統計誤差の他に、系統誤差も見積もりました。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まずは、どこに系統誤差が入って来るのか羅列します。</a:t>
            </a:r>
          </a:p>
          <a:p>
            <a:r>
              <a:rPr lang="ja-JP" altLang="en-US" dirty="0" smtClean="0"/>
              <a:t>トラックあたりの</a:t>
            </a:r>
            <a:r>
              <a:rPr lang="en-US" altLang="ja-JP" dirty="0" err="1" smtClean="0"/>
              <a:t>Eff</a:t>
            </a:r>
            <a:r>
              <a:rPr lang="ja-JP" altLang="en-US" dirty="0" smtClean="0"/>
              <a:t>から、一本のトラック当たり</a:t>
            </a:r>
            <a:r>
              <a:rPr lang="en-US" altLang="ja-JP" dirty="0" smtClean="0"/>
              <a:t>1.0%</a:t>
            </a:r>
            <a:r>
              <a:rPr lang="ja-JP" altLang="en-US" dirty="0" smtClean="0"/>
              <a:t>の誤差が入り、全体では</a:t>
            </a:r>
            <a:r>
              <a:rPr lang="en-US" altLang="ja-JP" dirty="0" smtClean="0"/>
              <a:t>2.0%</a:t>
            </a:r>
          </a:p>
          <a:p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…</a:t>
            </a:r>
          </a:p>
          <a:p>
            <a:r>
              <a:rPr lang="ja-JP" altLang="en-US" dirty="0" smtClean="0"/>
              <a:t>バックグラウンドの分布関数を決定する時にモード毎に固定させていたパラメータを１</a:t>
            </a:r>
            <a:r>
              <a:rPr lang="en-US" altLang="ja-JP" dirty="0" smtClean="0"/>
              <a:t>sigma</a:t>
            </a:r>
            <a:r>
              <a:rPr lang="ja-JP" altLang="en-US" dirty="0" smtClean="0"/>
              <a:t>ずつ＋とーに振ってから同様のフィットを繰り返し、この様な結果が得られました。</a:t>
            </a:r>
          </a:p>
          <a:p>
            <a:r>
              <a:rPr lang="ja-JP" altLang="en-US" dirty="0" smtClean="0"/>
              <a:t>シグナルの分布関数に関しても、同様にして、こちらの結果になります。</a:t>
            </a:r>
          </a:p>
          <a:p>
            <a:r>
              <a:rPr lang="en-US" altLang="ja-JP" dirty="0" smtClean="0"/>
              <a:t>…</a:t>
            </a:r>
          </a:p>
          <a:p>
            <a:r>
              <a:rPr lang="en-US" altLang="ja-JP" dirty="0" smtClean="0"/>
              <a:t>…</a:t>
            </a:r>
          </a:p>
          <a:p>
            <a:r>
              <a:rPr lang="ja-JP" altLang="en-US" dirty="0" smtClean="0"/>
              <a:t>これら足し上げるとこれこれこういった結果になります。</a:t>
            </a:r>
          </a:p>
          <a:p>
            <a:r>
              <a:rPr lang="ja-JP" altLang="en-US" dirty="0" smtClean="0"/>
              <a:t>系統誤差も含め、本解析の結果として、</a:t>
            </a:r>
            <a:r>
              <a:rPr lang="en-US" altLang="ja-JP" dirty="0" smtClean="0"/>
              <a:t>B0</a:t>
            </a:r>
            <a:r>
              <a:rPr lang="en-US" altLang="ja-JP" baseline="0" dirty="0" smtClean="0"/>
              <a:t> to D0bar K*0</a:t>
            </a:r>
            <a:r>
              <a:rPr lang="ja-JP" altLang="en-US" baseline="0" dirty="0" smtClean="0"/>
              <a:t>の崩壊分岐比がこのような値を得ました。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最後に結論ですが、</a:t>
            </a:r>
          </a:p>
          <a:p>
            <a:r>
              <a:rPr lang="en-US" altLang="ja-JP" dirty="0" smtClean="0"/>
              <a:t>B0 to D K*0</a:t>
            </a:r>
            <a:r>
              <a:rPr lang="ja-JP" altLang="en-US" dirty="0" smtClean="0"/>
              <a:t>崩壊は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の決定に重要なファクタの一つであり、また、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はユニタリティ三角形の角の中で、他の角程の精度が出ていないため、向上が望まれています。</a:t>
            </a:r>
            <a:endParaRPr lang="en-US" altLang="ja-JP" dirty="0" smtClean="0"/>
          </a:p>
          <a:p>
            <a:r>
              <a:rPr lang="ja-JP" altLang="en-US" dirty="0" smtClean="0"/>
              <a:t>また。</a:t>
            </a:r>
            <a:r>
              <a:rPr lang="en-US" altLang="ja-JP" dirty="0" smtClean="0"/>
              <a:t>B0 to D0bar K*0</a:t>
            </a:r>
            <a:r>
              <a:rPr lang="ja-JP" altLang="en-US" dirty="0" smtClean="0"/>
              <a:t>崩壊について、崩壊分岐比を得る事が出来ました。こちらが先ほどと同じですが結果です。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今後は</a:t>
            </a:r>
            <a:r>
              <a:rPr lang="en-US" altLang="ja-JP" dirty="0" smtClean="0"/>
              <a:t>…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以上で発表を終わりにします。ありがとうございました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また、本研究では</a:t>
            </a:r>
            <a:r>
              <a:rPr lang="en-US" altLang="ja-JP" dirty="0" smtClean="0"/>
              <a:t>D</a:t>
            </a:r>
            <a:r>
              <a:rPr lang="ja-JP" altLang="en-US" dirty="0" smtClean="0"/>
              <a:t>の終状態は</a:t>
            </a:r>
            <a:r>
              <a:rPr lang="en-US" altLang="ja-JP" dirty="0" smtClean="0"/>
              <a:t>K+ pi-</a:t>
            </a:r>
            <a:r>
              <a:rPr lang="ja-JP" altLang="en-US" dirty="0" smtClean="0"/>
              <a:t>を使用、</a:t>
            </a:r>
            <a:endParaRPr lang="en-US" altLang="ja-JP" dirty="0" smtClean="0"/>
          </a:p>
          <a:p>
            <a:r>
              <a:rPr lang="ja-JP" altLang="en-US" dirty="0" smtClean="0"/>
              <a:t>また、</a:t>
            </a:r>
            <a:r>
              <a:rPr lang="en-US" altLang="ja-JP" dirty="0" smtClean="0"/>
              <a:t>D0</a:t>
            </a:r>
            <a:r>
              <a:rPr lang="ja-JP" altLang="en-US" dirty="0" smtClean="0"/>
              <a:t>からの干渉が小さいためにこのモードの崩壊分岐比を測定する事は</a:t>
            </a:r>
            <a:r>
              <a:rPr lang="en-US" altLang="ja-JP" dirty="0" smtClean="0"/>
              <a:t>B0 to D0 bar K*0</a:t>
            </a:r>
            <a:r>
              <a:rPr lang="ja-JP" altLang="en-US" dirty="0" smtClean="0"/>
              <a:t>の崩壊分岐比を測定する事とほぼ同値になります。</a:t>
            </a:r>
          </a:p>
          <a:p>
            <a:r>
              <a:rPr lang="ja-JP" altLang="en-US" dirty="0" smtClean="0"/>
              <a:t>本報告では</a:t>
            </a:r>
            <a:r>
              <a:rPr lang="en-US" altLang="ja-JP" dirty="0" smtClean="0"/>
              <a:t>B to D0bar K*0</a:t>
            </a:r>
            <a:r>
              <a:rPr lang="ja-JP" altLang="en-US" dirty="0" smtClean="0"/>
              <a:t>について発表します、この崩壊は</a:t>
            </a:r>
            <a:r>
              <a:rPr lang="en-US" altLang="ja-JP" dirty="0" smtClean="0"/>
              <a:t>RADS</a:t>
            </a:r>
            <a:r>
              <a:rPr lang="ja-JP" altLang="en-US" dirty="0" smtClean="0"/>
              <a:t>を求める上で、分母に当たる部分で、</a:t>
            </a:r>
          </a:p>
          <a:p>
            <a:r>
              <a:rPr lang="en-US" altLang="ja-JP" dirty="0" smtClean="0"/>
              <a:t>Phi3</a:t>
            </a:r>
            <a:r>
              <a:rPr lang="ja-JP" altLang="en-US" dirty="0" smtClean="0"/>
              <a:t>測定において非常に重要になります。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L=exp(-</a:t>
            </a:r>
            <a:r>
              <a:rPr lang="en-US" altLang="ja-JP" dirty="0" err="1" smtClean="0"/>
              <a:t>Nexp)Nexp^{Nobs}/Nobs</a:t>
            </a:r>
            <a:r>
              <a:rPr lang="en-US" altLang="ja-JP" dirty="0" smtClean="0"/>
              <a:t>! *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Π</a:t>
            </a:r>
            <a:r>
              <a:rPr lang="en-US" altLang="ja-JP" dirty="0" err="1" smtClean="0"/>
              <a:t>_{i</a:t>
            </a:r>
            <a:r>
              <a:rPr lang="en-US" altLang="ja-JP" dirty="0" smtClean="0"/>
              <a:t>=1}^{Nobs}pdf_i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まずは、発表の流れですが、最初に序論としまして</a:t>
            </a:r>
            <a:r>
              <a:rPr lang="en-US" altLang="ja-JP" dirty="0" smtClean="0"/>
              <a:t>Belle</a:t>
            </a:r>
            <a:r>
              <a:rPr lang="ja-JP" altLang="en-US" dirty="0" smtClean="0"/>
              <a:t>実験について、と、</a:t>
            </a:r>
            <a:r>
              <a:rPr lang="en-US" altLang="ja-JP" dirty="0" smtClean="0"/>
              <a:t>CP</a:t>
            </a:r>
            <a:r>
              <a:rPr lang="ja-JP" altLang="en-US" dirty="0" smtClean="0"/>
              <a:t>非保存角について簡単な説明、</a:t>
            </a:r>
          </a:p>
          <a:p>
            <a:r>
              <a:rPr lang="ja-JP" altLang="en-US" dirty="0" smtClean="0"/>
              <a:t>後半は自分が解析を行ったモードにかんして、具体的に自分が解析で実際に行った事について発表し、</a:t>
            </a:r>
          </a:p>
          <a:p>
            <a:r>
              <a:rPr lang="ja-JP" altLang="en-US" dirty="0" smtClean="0"/>
              <a:t>最後にこんにちまでの自分の解析の結論と発表して行きます。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Belle </a:t>
            </a:r>
            <a:r>
              <a:rPr lang="ja-JP" altLang="en-US" dirty="0" smtClean="0"/>
              <a:t>実験とはつくばの高エネルギー加速器研究機構のなかで行われている電子陽電子衝突型の実験で、積分ルミノシティでは世界最強の１アトバーンのデータを持ち、</a:t>
            </a:r>
          </a:p>
          <a:p>
            <a:r>
              <a:rPr lang="ja-JP" altLang="en-US" dirty="0" smtClean="0"/>
              <a:t>この中で、</a:t>
            </a:r>
            <a:r>
              <a:rPr lang="en-US" altLang="ja-JP" dirty="0" smtClean="0"/>
              <a:t>771</a:t>
            </a:r>
            <a:r>
              <a:rPr lang="ja-JP" altLang="en-US" dirty="0" smtClean="0"/>
              <a:t>フェムトバーンがウプシロン</a:t>
            </a:r>
            <a:r>
              <a:rPr lang="en-US" altLang="ja-JP" dirty="0" smtClean="0"/>
              <a:t>4S</a:t>
            </a:r>
            <a:r>
              <a:rPr lang="ja-JP" altLang="en-US" dirty="0" smtClean="0"/>
              <a:t>のデータに当たり、今解析ではその</a:t>
            </a:r>
            <a:r>
              <a:rPr lang="en-US" altLang="ja-JP" dirty="0" smtClean="0"/>
              <a:t>771</a:t>
            </a:r>
            <a:r>
              <a:rPr lang="ja-JP" altLang="en-US" dirty="0" smtClean="0"/>
              <a:t>フェムトバーン全てのデータを利用しています。</a:t>
            </a:r>
          </a:p>
          <a:p>
            <a:r>
              <a:rPr lang="ja-JP" altLang="en-US" dirty="0" smtClean="0"/>
              <a:t>左の図は、</a:t>
            </a:r>
            <a:r>
              <a:rPr lang="en-US" altLang="ja-JP" dirty="0" smtClean="0"/>
              <a:t>KEKB</a:t>
            </a:r>
            <a:r>
              <a:rPr lang="ja-JP" altLang="en-US" dirty="0" smtClean="0"/>
              <a:t>加速器の見取り図で、こちらがしゅう長</a:t>
            </a:r>
            <a:r>
              <a:rPr lang="en-US" altLang="ja-JP" dirty="0" smtClean="0"/>
              <a:t>3km</a:t>
            </a:r>
            <a:r>
              <a:rPr lang="ja-JP" altLang="en-US" dirty="0" smtClean="0"/>
              <a:t>のビームリングにあたり、</a:t>
            </a:r>
          </a:p>
          <a:p>
            <a:r>
              <a:rPr lang="ja-JP" altLang="en-US" dirty="0" smtClean="0"/>
              <a:t>電子、陽電子衝突点の周りには、右の図の様に</a:t>
            </a:r>
            <a:r>
              <a:rPr lang="en-US" altLang="ja-JP" dirty="0" smtClean="0"/>
              <a:t>Belle</a:t>
            </a:r>
            <a:r>
              <a:rPr lang="ja-JP" altLang="en-US" dirty="0" smtClean="0"/>
              <a:t>検出器が置かれています、この図は断面図になっていて、様々なサブ検出器から成っている事が解ります。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次に、</a:t>
            </a:r>
            <a:r>
              <a:rPr lang="en-US" altLang="ja-JP" dirty="0" smtClean="0"/>
              <a:t>CP</a:t>
            </a:r>
            <a:r>
              <a:rPr lang="ja-JP" altLang="en-US" dirty="0" smtClean="0"/>
              <a:t>非保存角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についてですが、まずは、こちらは弱い力の相互作用のラグランジアンの中にあり、クォ</a:t>
            </a:r>
            <a:r>
              <a:rPr lang="en-US" altLang="ja-JP" dirty="0" smtClean="0"/>
              <a:t>−</a:t>
            </a:r>
            <a:r>
              <a:rPr lang="ja-JP" altLang="en-US" dirty="0" smtClean="0"/>
              <a:t>クと</a:t>
            </a:r>
            <a:r>
              <a:rPr lang="en-US" altLang="ja-JP" dirty="0" smtClean="0"/>
              <a:t>W</a:t>
            </a:r>
            <a:r>
              <a:rPr lang="ja-JP" altLang="en-US" dirty="0" smtClean="0"/>
              <a:t>の結合の混合に関わる</a:t>
            </a:r>
            <a:r>
              <a:rPr lang="en-US" altLang="ja-JP" dirty="0" smtClean="0"/>
              <a:t>CKM</a:t>
            </a:r>
            <a:r>
              <a:rPr lang="ja-JP" altLang="en-US" dirty="0" smtClean="0"/>
              <a:t>行列で。</a:t>
            </a:r>
          </a:p>
          <a:p>
            <a:r>
              <a:rPr lang="ja-JP" altLang="en-US" dirty="0" smtClean="0"/>
              <a:t>この</a:t>
            </a:r>
            <a:r>
              <a:rPr lang="en-US" altLang="ja-JP" dirty="0" smtClean="0"/>
              <a:t>CKM</a:t>
            </a:r>
            <a:r>
              <a:rPr lang="ja-JP" altLang="en-US" dirty="0" smtClean="0"/>
              <a:t>行列はユニタリ三角形となるので、ユニタリ条件の一成分に着目すると、このように、</a:t>
            </a:r>
            <a:endParaRPr lang="en-US" altLang="ja-JP" dirty="0" smtClean="0"/>
          </a:p>
          <a:p>
            <a:r>
              <a:rPr lang="ja-JP" altLang="en-US" dirty="0" smtClean="0"/>
              <a:t>複素平面上に三角形を描き、これをユニタリティ三角形と呼び、こちらの角が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です。</a:t>
            </a:r>
          </a:p>
          <a:p>
            <a:r>
              <a:rPr lang="ja-JP" altLang="en-US" dirty="0" smtClean="0"/>
              <a:t>式に表すとこちらの様になります。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 to D K*0</a:t>
            </a:r>
            <a:r>
              <a:rPr lang="ja-JP" altLang="ja-JP" dirty="0" smtClean="0"/>
              <a:t>　</a:t>
            </a:r>
            <a:r>
              <a:rPr lang="ja-JP" altLang="en-US" dirty="0" smtClean="0"/>
              <a:t>崩壊についてのモチベーションとして、</a:t>
            </a:r>
          </a:p>
          <a:p>
            <a:r>
              <a:rPr lang="ja-JP" altLang="en-US" dirty="0" smtClean="0"/>
              <a:t>この崩壊では</a:t>
            </a:r>
            <a:r>
              <a:rPr lang="en-US" altLang="ja-JP" dirty="0" smtClean="0"/>
              <a:t>D0, D0bar</a:t>
            </a:r>
            <a:r>
              <a:rPr lang="ja-JP" altLang="en-US" dirty="0" smtClean="0"/>
              <a:t>が同じ終状態の粒子に崩壊する二つの経路を含み、</a:t>
            </a:r>
          </a:p>
          <a:p>
            <a:r>
              <a:rPr lang="ja-JP" altLang="en-US" dirty="0" smtClean="0"/>
              <a:t>この崩壊が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の情報を得るために使えます。</a:t>
            </a:r>
            <a:endParaRPr lang="en-US" altLang="ja-JP" dirty="0" smtClean="0"/>
          </a:p>
          <a:p>
            <a:r>
              <a:rPr lang="ja-JP" altLang="en-US" dirty="0" smtClean="0"/>
              <a:t>こちらの</a:t>
            </a:r>
            <a:r>
              <a:rPr lang="en-US" altLang="ja-JP" dirty="0" err="1" smtClean="0"/>
              <a:t>Vub</a:t>
            </a:r>
            <a:r>
              <a:rPr lang="en-US" altLang="ja-JP" dirty="0" smtClean="0"/>
              <a:t>*</a:t>
            </a:r>
            <a:r>
              <a:rPr lang="ja-JP" altLang="en-US" dirty="0" smtClean="0"/>
              <a:t>が含まれる事から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の情報が入って来る事に成ります。</a:t>
            </a:r>
            <a:endParaRPr lang="en-US" altLang="ja-JP" dirty="0" smtClean="0"/>
          </a:p>
          <a:p>
            <a:r>
              <a:rPr lang="en-US" altLang="ja-JP" dirty="0" smtClean="0"/>
              <a:t>B0</a:t>
            </a:r>
            <a:r>
              <a:rPr lang="ja-JP" altLang="en-US" dirty="0" smtClean="0"/>
              <a:t>のフレーバーは</a:t>
            </a:r>
            <a:r>
              <a:rPr lang="en-US" altLang="ja-JP" dirty="0" smtClean="0"/>
              <a:t>K*0</a:t>
            </a:r>
            <a:r>
              <a:rPr lang="ja-JP" altLang="en-US" dirty="0" smtClean="0"/>
              <a:t>に</a:t>
            </a:r>
            <a:r>
              <a:rPr lang="en-US" altLang="ja-JP" dirty="0" smtClean="0"/>
              <a:t>K+ pi-</a:t>
            </a:r>
            <a:r>
              <a:rPr lang="ja-JP" altLang="en-US" dirty="0" smtClean="0"/>
              <a:t>を用いいる事で解る事になります。</a:t>
            </a:r>
          </a:p>
          <a:p>
            <a:r>
              <a:rPr lang="ja-JP" altLang="en-US" dirty="0" smtClean="0"/>
              <a:t>こちらの式で表される</a:t>
            </a:r>
            <a:r>
              <a:rPr lang="en-US" altLang="ja-JP" dirty="0" smtClean="0"/>
              <a:t>RADS</a:t>
            </a:r>
            <a:r>
              <a:rPr lang="ja-JP" altLang="en-US" dirty="0" smtClean="0"/>
              <a:t>を求める事によって、</a:t>
            </a:r>
            <a:r>
              <a:rPr lang="en-US" altLang="ja-JP" dirty="0" smtClean="0"/>
              <a:t>phi3</a:t>
            </a:r>
            <a:r>
              <a:rPr lang="ja-JP" altLang="en-US" dirty="0" smtClean="0"/>
              <a:t>を決める事が出来ます。</a:t>
            </a:r>
          </a:p>
          <a:p>
            <a:r>
              <a:rPr lang="en-US" altLang="ja-JP" dirty="0" smtClean="0"/>
              <a:t>(RADS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B</a:t>
            </a:r>
            <a:r>
              <a:rPr lang="ja-JP" altLang="en-US" dirty="0" smtClean="0"/>
              <a:t>崩壊の振幅比、強い相互作用の位相で表されます。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954A-2E46-FC40-86E9-5EA78AC20D12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崩壊の再構成について、</a:t>
            </a:r>
          </a:p>
          <a:p>
            <a:r>
              <a:rPr lang="ja-JP" altLang="en-US" dirty="0" smtClean="0"/>
              <a:t>本解析の崩壊の終状態の粒子は全て</a:t>
            </a:r>
            <a:r>
              <a:rPr lang="en-US" altLang="ja-JP" dirty="0" smtClean="0"/>
              <a:t>K pi</a:t>
            </a:r>
            <a:r>
              <a:rPr lang="ja-JP" altLang="en-US" dirty="0" smtClean="0"/>
              <a:t>で、この</a:t>
            </a:r>
            <a:r>
              <a:rPr lang="en-US" altLang="ja-JP" dirty="0" smtClean="0"/>
              <a:t>K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を同定するためには、</a:t>
            </a:r>
          </a:p>
          <a:p>
            <a:r>
              <a:rPr lang="ja-JP" altLang="en-US" dirty="0" smtClean="0"/>
              <a:t>エネルギー損失、チェレンコフ光、飛行時間の情報から</a:t>
            </a:r>
            <a:r>
              <a:rPr lang="en-US" altLang="ja-JP" dirty="0" smtClean="0"/>
              <a:t>K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を同定しています。</a:t>
            </a:r>
          </a:p>
          <a:p>
            <a:r>
              <a:rPr lang="ja-JP" altLang="en-US" dirty="0" smtClean="0"/>
              <a:t>また、</a:t>
            </a:r>
            <a:r>
              <a:rPr lang="en-US" altLang="ja-JP" dirty="0" smtClean="0"/>
              <a:t>DK*</a:t>
            </a:r>
            <a:r>
              <a:rPr lang="ja-JP" altLang="en-US" dirty="0" smtClean="0"/>
              <a:t>の再構成では組んだ</a:t>
            </a:r>
            <a:r>
              <a:rPr lang="en-US" altLang="ja-JP" dirty="0" err="1" smtClean="0"/>
              <a:t>Kpi</a:t>
            </a:r>
            <a:r>
              <a:rPr lang="ja-JP" altLang="en-US" dirty="0" smtClean="0"/>
              <a:t>の不変質量にこの様な要求をかけています。</a:t>
            </a:r>
          </a:p>
          <a:p>
            <a:r>
              <a:rPr lang="ja-JP" altLang="en-US" dirty="0" smtClean="0"/>
              <a:t>ここで、</a:t>
            </a:r>
            <a:r>
              <a:rPr lang="en-US" altLang="ja-JP" dirty="0" smtClean="0"/>
              <a:t>3 sigma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sigma</a:t>
            </a:r>
            <a:r>
              <a:rPr lang="ja-JP" altLang="en-US" dirty="0" smtClean="0"/>
              <a:t>とはシグナル</a:t>
            </a:r>
            <a:r>
              <a:rPr lang="en-US" altLang="ja-JP" dirty="0" smtClean="0"/>
              <a:t>MC</a:t>
            </a:r>
            <a:r>
              <a:rPr lang="ja-JP" altLang="en-US" dirty="0" smtClean="0"/>
              <a:t>より求めた分布をガウシアンを想定し、この幅</a:t>
            </a:r>
            <a:r>
              <a:rPr lang="en-US" altLang="ja-JP" dirty="0" smtClean="0"/>
              <a:t>sigma</a:t>
            </a:r>
            <a:r>
              <a:rPr lang="ja-JP" altLang="en-US" dirty="0" smtClean="0"/>
              <a:t>を取ってきたものです。</a:t>
            </a:r>
          </a:p>
          <a:p>
            <a:r>
              <a:rPr lang="en-US" altLang="ja-JP" dirty="0" smtClean="0"/>
              <a:t>1 </a:t>
            </a:r>
            <a:r>
              <a:rPr lang="en-US" altLang="ja-JP" dirty="0" err="1" smtClean="0"/>
              <a:t>Ganma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K*0</a:t>
            </a:r>
            <a:r>
              <a:rPr lang="ja-JP" altLang="en-US" dirty="0" smtClean="0"/>
              <a:t>の分布の半値全幅の値以内のものを使います。</a:t>
            </a:r>
          </a:p>
          <a:p>
            <a:r>
              <a:rPr lang="en-US" altLang="ja-JP" dirty="0" smtClean="0"/>
              <a:t>B</a:t>
            </a:r>
            <a:r>
              <a:rPr lang="ja-JP" altLang="en-US" dirty="0" smtClean="0"/>
              <a:t>中間子の再構成では、二つの運動学的変数を用いるのですが、</a:t>
            </a:r>
          </a:p>
          <a:p>
            <a:r>
              <a:rPr lang="ja-JP" altLang="en-US" dirty="0" smtClean="0"/>
              <a:t>まずは</a:t>
            </a:r>
            <a:r>
              <a:rPr lang="en-US" altLang="ja-JP" dirty="0" err="1" smtClean="0"/>
              <a:t>Mbc</a:t>
            </a:r>
            <a:r>
              <a:rPr lang="ja-JP" altLang="en-US" dirty="0" smtClean="0"/>
              <a:t>これはこのような式で表せ、再構成された</a:t>
            </a:r>
            <a:r>
              <a:rPr lang="en-US" altLang="ja-JP" dirty="0" smtClean="0"/>
              <a:t>B</a:t>
            </a:r>
            <a:r>
              <a:rPr lang="ja-JP" altLang="en-US" dirty="0" smtClean="0"/>
              <a:t>中間子の不変質量に当たる変数で、これも同様に</a:t>
            </a:r>
            <a:r>
              <a:rPr lang="en-US" altLang="ja-JP" dirty="0" smtClean="0"/>
              <a:t>3sigma</a:t>
            </a:r>
            <a:r>
              <a:rPr lang="ja-JP" altLang="en-US" dirty="0" smtClean="0"/>
              <a:t>以内のものを扱います。</a:t>
            </a:r>
          </a:p>
          <a:p>
            <a:r>
              <a:rPr lang="ja-JP" altLang="en-US" dirty="0" smtClean="0"/>
              <a:t>また、変数のもう一つが、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で、もし、きちんとシグナル事象がシグナルとして再構成が成功した時に</a:t>
            </a:r>
            <a:r>
              <a:rPr lang="en-US" altLang="ja-JP" dirty="0" smtClean="0"/>
              <a:t>~ 0GeV</a:t>
            </a:r>
            <a:endParaRPr lang="ja-JP" altLang="en-US" dirty="0" smtClean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崩壊の再構成について、</a:t>
            </a:r>
          </a:p>
          <a:p>
            <a:r>
              <a:rPr lang="ja-JP" altLang="en-US" dirty="0" smtClean="0"/>
              <a:t>本解析の崩壊の終状態の粒子は全て</a:t>
            </a:r>
            <a:r>
              <a:rPr lang="en-US" altLang="ja-JP" dirty="0" smtClean="0"/>
              <a:t>K pi</a:t>
            </a:r>
            <a:r>
              <a:rPr lang="ja-JP" altLang="en-US" dirty="0" smtClean="0"/>
              <a:t>で、この</a:t>
            </a:r>
            <a:r>
              <a:rPr lang="en-US" altLang="ja-JP" dirty="0" smtClean="0"/>
              <a:t>K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を同定するためには、</a:t>
            </a:r>
          </a:p>
          <a:p>
            <a:r>
              <a:rPr lang="ja-JP" altLang="en-US" dirty="0" smtClean="0"/>
              <a:t>エネルギー損失、チェレンコフ光、飛行時間の情報から</a:t>
            </a:r>
            <a:r>
              <a:rPr lang="en-US" altLang="ja-JP" dirty="0" smtClean="0"/>
              <a:t>K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を同定しています。</a:t>
            </a:r>
          </a:p>
          <a:p>
            <a:r>
              <a:rPr lang="ja-JP" altLang="en-US" dirty="0" smtClean="0"/>
              <a:t>また、</a:t>
            </a:r>
            <a:r>
              <a:rPr lang="en-US" altLang="ja-JP" dirty="0" smtClean="0"/>
              <a:t>DK*</a:t>
            </a:r>
            <a:r>
              <a:rPr lang="ja-JP" altLang="en-US" dirty="0" smtClean="0"/>
              <a:t>の再構成では組んだ</a:t>
            </a:r>
            <a:r>
              <a:rPr lang="en-US" altLang="ja-JP" dirty="0" err="1" smtClean="0"/>
              <a:t>Kpi</a:t>
            </a:r>
            <a:r>
              <a:rPr lang="ja-JP" altLang="en-US" dirty="0" smtClean="0"/>
              <a:t>の不変質量にこの様な要求をかけています。</a:t>
            </a:r>
          </a:p>
          <a:p>
            <a:r>
              <a:rPr lang="ja-JP" altLang="en-US" dirty="0" smtClean="0"/>
              <a:t>ここで、</a:t>
            </a:r>
            <a:r>
              <a:rPr lang="en-US" altLang="ja-JP" dirty="0" smtClean="0"/>
              <a:t>3 sigma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sigma</a:t>
            </a:r>
            <a:r>
              <a:rPr lang="ja-JP" altLang="en-US" dirty="0" smtClean="0"/>
              <a:t>とはシグナル</a:t>
            </a:r>
            <a:r>
              <a:rPr lang="en-US" altLang="ja-JP" dirty="0" smtClean="0"/>
              <a:t>MC</a:t>
            </a:r>
            <a:r>
              <a:rPr lang="ja-JP" altLang="en-US" dirty="0" smtClean="0"/>
              <a:t>より求めた分布をガウシアンを想定し、この幅</a:t>
            </a:r>
            <a:r>
              <a:rPr lang="en-US" altLang="ja-JP" dirty="0" smtClean="0"/>
              <a:t>sigma</a:t>
            </a:r>
            <a:r>
              <a:rPr lang="ja-JP" altLang="en-US" dirty="0" smtClean="0"/>
              <a:t>を取ってきたものです。</a:t>
            </a:r>
          </a:p>
          <a:p>
            <a:r>
              <a:rPr lang="en-US" altLang="ja-JP" dirty="0" smtClean="0"/>
              <a:t>1 </a:t>
            </a:r>
            <a:r>
              <a:rPr lang="en-US" altLang="ja-JP" dirty="0" err="1" smtClean="0"/>
              <a:t>Ganma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K*0</a:t>
            </a:r>
            <a:r>
              <a:rPr lang="ja-JP" altLang="en-US" dirty="0" smtClean="0"/>
              <a:t>の分布の半値全幅の値以内のものを使います。</a:t>
            </a:r>
          </a:p>
          <a:p>
            <a:r>
              <a:rPr lang="en-US" altLang="ja-JP" dirty="0" smtClean="0"/>
              <a:t>B</a:t>
            </a:r>
            <a:r>
              <a:rPr lang="ja-JP" altLang="en-US" dirty="0" smtClean="0"/>
              <a:t>中間子の再構成では、二つの運動学的変数を用いるのですが、</a:t>
            </a:r>
          </a:p>
          <a:p>
            <a:r>
              <a:rPr lang="ja-JP" altLang="en-US" dirty="0" smtClean="0"/>
              <a:t>まずは</a:t>
            </a:r>
            <a:r>
              <a:rPr lang="en-US" altLang="ja-JP" dirty="0" err="1" smtClean="0"/>
              <a:t>Mbc</a:t>
            </a:r>
            <a:r>
              <a:rPr lang="ja-JP" altLang="en-US" dirty="0" smtClean="0"/>
              <a:t>これはこのような式で表せ、再構成された</a:t>
            </a:r>
            <a:r>
              <a:rPr lang="en-US" altLang="ja-JP" dirty="0" smtClean="0"/>
              <a:t>B</a:t>
            </a:r>
            <a:r>
              <a:rPr lang="ja-JP" altLang="en-US" dirty="0" smtClean="0"/>
              <a:t>中間子の不変質量に当たる変数で、これも同様に</a:t>
            </a:r>
            <a:r>
              <a:rPr lang="en-US" altLang="ja-JP" dirty="0" smtClean="0"/>
              <a:t>3sigma</a:t>
            </a:r>
            <a:r>
              <a:rPr lang="ja-JP" altLang="en-US" dirty="0" smtClean="0"/>
              <a:t>以内のものを扱います。</a:t>
            </a:r>
          </a:p>
          <a:p>
            <a:r>
              <a:rPr lang="ja-JP" altLang="en-US" dirty="0" smtClean="0"/>
              <a:t>また、変数のもう一つが、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で、もし、きちんとシグナル事象がシグナルとして再構成が成功した時に</a:t>
            </a:r>
            <a:r>
              <a:rPr lang="en-US" altLang="ja-JP" dirty="0" smtClean="0"/>
              <a:t>~ 0GeV</a:t>
            </a:r>
            <a:endParaRPr lang="ja-JP" altLang="en-US" dirty="0" smtClean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再構成された崩壊から、次はバックグラウンドを抑制します。</a:t>
            </a:r>
          </a:p>
          <a:p>
            <a:r>
              <a:rPr lang="ja-JP" altLang="en-US" dirty="0" smtClean="0"/>
              <a:t>まずは、</a:t>
            </a:r>
            <a:r>
              <a:rPr lang="en-US" altLang="ja-JP" dirty="0" err="1" smtClean="0"/>
              <a:t>qq</a:t>
            </a:r>
            <a:r>
              <a:rPr lang="ja-JP" altLang="en-US" dirty="0" smtClean="0"/>
              <a:t>バックグラウンドの抑制ですが、ここで、</a:t>
            </a:r>
            <a:r>
              <a:rPr lang="en-US" altLang="ja-JP" dirty="0" err="1" smtClean="0"/>
              <a:t>qq</a:t>
            </a:r>
            <a:r>
              <a:rPr lang="ja-JP" altLang="en-US" dirty="0" smtClean="0"/>
              <a:t>バックグラウンドとは、電子陽電子衝突から、目的の</a:t>
            </a:r>
            <a:r>
              <a:rPr lang="en-US" altLang="ja-JP" dirty="0" smtClean="0"/>
              <a:t>Y(4S)</a:t>
            </a:r>
            <a:r>
              <a:rPr lang="ja-JP" altLang="en-US" dirty="0" smtClean="0"/>
              <a:t>が出来ずに、</a:t>
            </a:r>
          </a:p>
          <a:p>
            <a:r>
              <a:rPr lang="en-US" altLang="ja-JP" dirty="0" err="1" smtClean="0"/>
              <a:t>udsc</a:t>
            </a:r>
            <a:r>
              <a:rPr lang="ja-JP" altLang="en-US" dirty="0" smtClean="0"/>
              <a:t>と言ったクォークが対生成されるイベントの事で、</a:t>
            </a:r>
          </a:p>
          <a:p>
            <a:r>
              <a:rPr lang="ja-JP" altLang="en-US" dirty="0" smtClean="0"/>
              <a:t>他に</a:t>
            </a:r>
            <a:r>
              <a:rPr lang="en-US" altLang="ja-JP" dirty="0" smtClean="0"/>
              <a:t>BB</a:t>
            </a:r>
            <a:r>
              <a:rPr lang="ja-JP" altLang="en-US" dirty="0" smtClean="0"/>
              <a:t>バックグラウンドという崩壊は</a:t>
            </a:r>
            <a:r>
              <a:rPr lang="en-US" altLang="ja-JP" dirty="0" smtClean="0"/>
              <a:t>B</a:t>
            </a:r>
            <a:r>
              <a:rPr lang="ja-JP" altLang="en-US" dirty="0" smtClean="0"/>
              <a:t>は出来ているが、</a:t>
            </a:r>
            <a:r>
              <a:rPr lang="en-US" altLang="ja-JP" dirty="0" smtClean="0"/>
              <a:t>B</a:t>
            </a:r>
            <a:r>
              <a:rPr lang="ja-JP" altLang="en-US" dirty="0" smtClean="0"/>
              <a:t>から目的の崩壊以外の崩壊をしている事象です。</a:t>
            </a:r>
          </a:p>
          <a:p>
            <a:r>
              <a:rPr lang="ja-JP" altLang="en-US" dirty="0" smtClean="0"/>
              <a:t>まずは、こういった</a:t>
            </a:r>
            <a:r>
              <a:rPr lang="en-US" altLang="ja-JP" dirty="0" err="1" smtClean="0"/>
              <a:t>qq</a:t>
            </a:r>
            <a:r>
              <a:rPr lang="ja-JP" altLang="en-US" dirty="0" smtClean="0"/>
              <a:t>バックグラウンドは崩壊の幾何学的な形、</a:t>
            </a:r>
            <a:r>
              <a:rPr lang="en-US" altLang="ja-JP" dirty="0" smtClean="0"/>
              <a:t>B</a:t>
            </a:r>
            <a:r>
              <a:rPr lang="ja-JP" altLang="en-US" dirty="0" smtClean="0"/>
              <a:t>中間子の飛来方向の分布が異なります。</a:t>
            </a:r>
          </a:p>
          <a:p>
            <a:r>
              <a:rPr lang="ja-JP" altLang="en-US" dirty="0" smtClean="0"/>
              <a:t>この違いから、ライクリフッド比の分布を得て、シグにフィカンスが大きくなる所でイベントをカットします。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それ以外にも、</a:t>
            </a:r>
            <a:r>
              <a:rPr lang="en-US" altLang="ja-JP" dirty="0" smtClean="0"/>
              <a:t>K*0</a:t>
            </a:r>
            <a:r>
              <a:rPr lang="ja-JP" altLang="en-US" dirty="0" smtClean="0"/>
              <a:t>のヘリシティ角という変数があり、これは、</a:t>
            </a:r>
            <a:r>
              <a:rPr lang="en-US" altLang="ja-JP" dirty="0" smtClean="0"/>
              <a:t>(B</a:t>
            </a:r>
            <a:r>
              <a:rPr lang="ja-JP" altLang="en-US" dirty="0" smtClean="0"/>
              <a:t>の静止系での</a:t>
            </a:r>
            <a:r>
              <a:rPr lang="en-US" altLang="ja-JP" dirty="0" smtClean="0"/>
              <a:t>)K*0</a:t>
            </a:r>
            <a:r>
              <a:rPr lang="ja-JP" altLang="en-US" dirty="0" smtClean="0"/>
              <a:t>の持つ運動量と</a:t>
            </a:r>
            <a:r>
              <a:rPr lang="en-US" altLang="ja-JP" dirty="0" smtClean="0"/>
              <a:t>(K*0</a:t>
            </a:r>
            <a:r>
              <a:rPr lang="ja-JP" altLang="en-US" dirty="0" smtClean="0"/>
              <a:t>の静止系での</a:t>
            </a:r>
            <a:r>
              <a:rPr lang="en-US" altLang="ja-JP" dirty="0" smtClean="0"/>
              <a:t>)K</a:t>
            </a:r>
            <a:r>
              <a:rPr lang="ja-JP" altLang="en-US" dirty="0" smtClean="0"/>
              <a:t>の運動量の成す角の事で、</a:t>
            </a:r>
          </a:p>
          <a:p>
            <a:r>
              <a:rPr lang="ja-JP" altLang="en-US" dirty="0" smtClean="0"/>
              <a:t>シグナルであれば</a:t>
            </a:r>
            <a:r>
              <a:rPr lang="en-US" altLang="ja-JP" dirty="0" smtClean="0"/>
              <a:t>cos^2theta</a:t>
            </a:r>
            <a:r>
              <a:rPr lang="ja-JP" altLang="en-US" dirty="0" smtClean="0"/>
              <a:t>の分布を示し、</a:t>
            </a:r>
            <a:r>
              <a:rPr lang="en-US" altLang="ja-JP" dirty="0" err="1" smtClean="0"/>
              <a:t>qq</a:t>
            </a:r>
            <a:r>
              <a:rPr lang="ja-JP" altLang="en-US" dirty="0" smtClean="0"/>
              <a:t>バックグラウンドではほぼフラットになります。</a:t>
            </a:r>
          </a:p>
          <a:p>
            <a:r>
              <a:rPr lang="ja-JP" altLang="en-US" dirty="0" smtClean="0"/>
              <a:t>ここで、シグナルのあまり入って来ない、絶対値が</a:t>
            </a:r>
            <a:r>
              <a:rPr lang="en-US" altLang="ja-JP" dirty="0" smtClean="0"/>
              <a:t>0</a:t>
            </a:r>
            <a:r>
              <a:rPr lang="ja-JP" altLang="en-US" dirty="0" smtClean="0"/>
              <a:t>に近い方をカットで落とします。</a:t>
            </a:r>
          </a:p>
          <a:p>
            <a:r>
              <a:rPr lang="ja-JP" altLang="en-US" dirty="0" smtClean="0"/>
              <a:t>次に、</a:t>
            </a:r>
            <a:r>
              <a:rPr lang="en-US" altLang="ja-JP" dirty="0" smtClean="0"/>
              <a:t>BB</a:t>
            </a:r>
            <a:r>
              <a:rPr lang="ja-JP" altLang="en-US" dirty="0" smtClean="0"/>
              <a:t>バックグラウンドの抑制ですが、まずは</a:t>
            </a:r>
            <a:r>
              <a:rPr lang="en-US" altLang="ja-JP" dirty="0" err="1" smtClean="0"/>
              <a:t>DK,Dpi</a:t>
            </a:r>
            <a:r>
              <a:rPr lang="ja-JP" altLang="en-US" dirty="0" smtClean="0"/>
              <a:t>崩壊について抑制します、この崩壊は</a:t>
            </a:r>
            <a:r>
              <a:rPr lang="en-US" altLang="ja-JP" dirty="0" err="1" smtClean="0"/>
              <a:t>delta_E</a:t>
            </a:r>
            <a:r>
              <a:rPr lang="ja-JP" altLang="en-US" dirty="0" smtClean="0"/>
              <a:t>分布にシグナルと同様</a:t>
            </a:r>
            <a:r>
              <a:rPr lang="en-US" altLang="ja-JP" dirty="0" smtClean="0"/>
              <a:t>~0</a:t>
            </a:r>
            <a:r>
              <a:rPr lang="ja-JP" altLang="en-US" dirty="0" smtClean="0"/>
              <a:t>付近にピークを持ち得ます。</a:t>
            </a:r>
          </a:p>
          <a:p>
            <a:r>
              <a:rPr lang="ja-JP" altLang="en-US" dirty="0" smtClean="0"/>
              <a:t>この例のようにシグナルと同じ終状態を作るからです。そのため、</a:t>
            </a:r>
            <a:r>
              <a:rPr lang="en-US" altLang="ja-JP" dirty="0" err="1" smtClean="0"/>
              <a:t>Kkpi</a:t>
            </a:r>
            <a:r>
              <a:rPr lang="ja-JP" altLang="en-US" dirty="0" smtClean="0"/>
              <a:t>もしくは</a:t>
            </a:r>
            <a:r>
              <a:rPr lang="en-US" altLang="ja-JP" dirty="0" err="1" smtClean="0"/>
              <a:t>Kpipi</a:t>
            </a:r>
            <a:r>
              <a:rPr lang="ja-JP" altLang="en-US" dirty="0" smtClean="0"/>
              <a:t>の不変質量を取り、</a:t>
            </a:r>
            <a:r>
              <a:rPr lang="en-US" altLang="ja-JP" dirty="0" smtClean="0"/>
              <a:t>D</a:t>
            </a:r>
            <a:r>
              <a:rPr lang="ja-JP" altLang="en-US" dirty="0" smtClean="0"/>
              <a:t>の質量と近い場合にカットをかけて落とします。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6959-F3D5-C241-B4F2-8A0BCF054EF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10.3.23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/>
              <a:t>日本物理学会春期大会　岡山大学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0B05-C739-AB4E-9454-54A20D458F5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088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8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457088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457088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457088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457088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4570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4570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4570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4570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457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__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0" Type="http://schemas.openxmlformats.org/officeDocument/2006/relationships/image" Target="../media/image20.png"/><Relationship Id="rId11" Type="http://schemas.openxmlformats.org/officeDocument/2006/relationships/image" Target="../media/image21.pdf"/><Relationship Id="rId12" Type="http://schemas.openxmlformats.org/officeDocument/2006/relationships/image" Target="../media/image22.png"/><Relationship Id="rId13" Type="http://schemas.openxmlformats.org/officeDocument/2006/relationships/image" Target="../media/image23.pdf"/><Relationship Id="rId14" Type="http://schemas.openxmlformats.org/officeDocument/2006/relationships/image" Target="../media/image24.png"/><Relationship Id="rId15" Type="http://schemas.openxmlformats.org/officeDocument/2006/relationships/image" Target="../media/image25.pdf"/><Relationship Id="rId16" Type="http://schemas.openxmlformats.org/officeDocument/2006/relationships/image" Target="../media/image26.png"/><Relationship Id="rId17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7" Type="http://schemas.openxmlformats.org/officeDocument/2006/relationships/image" Target="../media/image17.pdf"/><Relationship Id="rId8" Type="http://schemas.openxmlformats.org/officeDocument/2006/relationships/image" Target="../media/image18.png"/><Relationship Id="rId9" Type="http://schemas.openxmlformats.org/officeDocument/2006/relationships/image" Target="../media/image19.pdf"/><Relationship Id="rId18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B → D K* </a:t>
            </a:r>
            <a:r>
              <a:rPr lang="ja-JP" altLang="en-US" dirty="0" smtClean="0"/>
              <a:t>崩壊分岐比の研究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2" y="4485310"/>
            <a:ext cx="6400800" cy="1153489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東北大学　</a:t>
            </a:r>
            <a:r>
              <a:rPr lang="ja-JP" altLang="en-US" sz="2800" u="sng" dirty="0" smtClean="0">
                <a:solidFill>
                  <a:schemeClr val="tx1"/>
                </a:solidFill>
              </a:rPr>
              <a:t>根岸健太郎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6" name="図 5" descr="ピクチャ 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33" y="233244"/>
            <a:ext cx="1653072" cy="14596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33243"/>
            <a:ext cx="1574800" cy="1574800"/>
          </a:xfrm>
          <a:prstGeom prst="rect">
            <a:avLst/>
          </a:prstGeom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10.8.6</a:t>
            </a:r>
            <a:endParaRPr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 smtClean="0"/>
              <a:t>夏の学校</a:t>
            </a:r>
            <a:r>
              <a:rPr lang="en-US" altLang="ja-JP" dirty="0" smtClean="0"/>
              <a:t> 2010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ja-JP" altLang="en-US" dirty="0" smtClean="0"/>
              <a:t>崩壊の再構成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K</a:t>
            </a:r>
            <a:r>
              <a:rPr lang="en-US" altLang="ja-JP" baseline="30000" dirty="0" smtClean="0"/>
              <a:t>±</a:t>
            </a:r>
            <a:r>
              <a:rPr lang="en-US" altLang="ja-JP" dirty="0" smtClean="0"/>
              <a:t>/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±</a:t>
            </a:r>
            <a:r>
              <a:rPr lang="en-US" altLang="ja-JP" dirty="0" smtClean="0"/>
              <a:t> </a:t>
            </a:r>
            <a:r>
              <a:rPr lang="ja-JP" altLang="en-US" dirty="0" smtClean="0"/>
              <a:t>同定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前述</a:t>
            </a:r>
          </a:p>
          <a:p>
            <a:r>
              <a:rPr lang="en-US" altLang="ja-JP" dirty="0" smtClean="0"/>
              <a:t>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, K*</a:t>
            </a:r>
            <a:r>
              <a:rPr lang="en-US" altLang="ja-JP" baseline="30000" dirty="0" smtClean="0"/>
              <a:t>0</a:t>
            </a:r>
            <a:r>
              <a:rPr lang="ja-JP" altLang="en-US" dirty="0" smtClean="0"/>
              <a:t>中間子の再構成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: |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 – </a:t>
            </a:r>
            <a:r>
              <a:rPr lang="en-US" altLang="ja-JP" dirty="0" smtClean="0">
                <a:solidFill>
                  <a:srgbClr val="FF00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D0</a:t>
            </a:r>
            <a:r>
              <a:rPr lang="en-US" altLang="ja-JP" dirty="0" smtClean="0"/>
              <a:t>| &lt; 0.015 </a:t>
            </a:r>
            <a:r>
              <a:rPr lang="en-US" altLang="ja-JP" dirty="0" err="1" smtClean="0"/>
              <a:t>GeV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(± 3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: |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 – </a:t>
            </a:r>
            <a:r>
              <a:rPr lang="en-US" altLang="ja-JP" dirty="0" smtClean="0">
                <a:solidFill>
                  <a:srgbClr val="0000FF"/>
                </a:solidFill>
              </a:rPr>
              <a:t>M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K*0</a:t>
            </a:r>
            <a:r>
              <a:rPr lang="en-US" altLang="ja-JP" dirty="0" smtClean="0"/>
              <a:t>| &lt; 0.050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	(± 1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endParaRPr lang="en-US" altLang="ja-JP" sz="1946" dirty="0" smtClean="0"/>
          </a:p>
          <a:p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ja-JP" altLang="en-US" dirty="0" smtClean="0"/>
              <a:t>中間子の再構成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 smtClean="0"/>
          </a:p>
          <a:p>
            <a:pPr lvl="1"/>
            <a:r>
              <a:rPr lang="en-US" altLang="ja-JP" sz="2400" dirty="0" smtClean="0"/>
              <a:t>|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bc</a:t>
            </a:r>
            <a:r>
              <a:rPr lang="en-US" altLang="ja-JP" sz="2400" dirty="0" smtClean="0"/>
              <a:t> – </a:t>
            </a:r>
            <a:r>
              <a:rPr lang="en-US" altLang="ja-JP" sz="2400" dirty="0" smtClean="0">
                <a:solidFill>
                  <a:srgbClr val="008000"/>
                </a:solidFill>
              </a:rPr>
              <a:t>M</a:t>
            </a:r>
            <a:r>
              <a:rPr lang="en-US" altLang="ja-JP" sz="2400" baseline="-25000" dirty="0" smtClean="0">
                <a:solidFill>
                  <a:srgbClr val="008000"/>
                </a:solidFill>
              </a:rPr>
              <a:t>B0</a:t>
            </a:r>
            <a:r>
              <a:rPr lang="en-US" altLang="ja-JP" sz="2400" dirty="0" smtClean="0"/>
              <a:t>| &lt; 0.008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	(± 3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3459" u="sng" dirty="0" smtClean="0">
                <a:latin typeface="Symbol" charset="2"/>
                <a:cs typeface="Symbol" charset="2"/>
              </a:rPr>
              <a:t>D</a:t>
            </a:r>
            <a:r>
              <a:rPr lang="en-US" altLang="ja-JP" sz="3459" u="sng" dirty="0" smtClean="0"/>
              <a:t>E </a:t>
            </a:r>
            <a:r>
              <a:rPr lang="ja-JP" altLang="en-US" sz="3459" u="sng" dirty="0" smtClean="0"/>
              <a:t>分布をフィットする</a:t>
            </a:r>
          </a:p>
          <a:p>
            <a:pPr lvl="1"/>
            <a:endParaRPr lang="ja-JP" altLang="en-US" dirty="0"/>
          </a:p>
        </p:txBody>
      </p:sp>
      <p:pic>
        <p:nvPicPr>
          <p:cNvPr id="7" name="図 6" descr="ピクチャ 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02" y="4897540"/>
            <a:ext cx="3365624" cy="457060"/>
          </a:xfrm>
          <a:prstGeom prst="rect">
            <a:avLst/>
          </a:prstGeom>
        </p:spPr>
      </p:pic>
      <p:pic>
        <p:nvPicPr>
          <p:cNvPr id="8" name="図 7" descr="ピクチャ 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248" y="4897540"/>
            <a:ext cx="4350753" cy="413348"/>
          </a:xfrm>
          <a:prstGeom prst="rect">
            <a:avLst/>
          </a:prstGeom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10</a:t>
            </a:fld>
            <a:endParaRPr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695414" y="647899"/>
            <a:ext cx="34988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70130" y="4955066"/>
            <a:ext cx="242237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5800" y="1417640"/>
            <a:ext cx="204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PDG</a:t>
            </a:r>
            <a:r>
              <a:rPr lang="ja-JP" altLang="en-US" dirty="0" smtClean="0"/>
              <a:t>の値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D0	</a:t>
            </a:r>
            <a:r>
              <a:rPr kumimoji="1" lang="en-US" altLang="ja-JP" dirty="0" smtClean="0">
                <a:solidFill>
                  <a:srgbClr val="FF0000"/>
                </a:solidFill>
              </a:rPr>
              <a:t> = 1.865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GeV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M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K</a:t>
            </a:r>
            <a:r>
              <a:rPr lang="en-US" altLang="ja-JP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*0	</a:t>
            </a:r>
            <a:r>
              <a:rPr lang="en-US" altLang="ja-JP" dirty="0" smtClean="0">
                <a:solidFill>
                  <a:srgbClr val="0000FF"/>
                </a:solidFill>
              </a:rPr>
              <a:t> = 0.896 </a:t>
            </a:r>
            <a:r>
              <a:rPr lang="en-US" altLang="ja-JP" dirty="0" err="1" smtClean="0">
                <a:solidFill>
                  <a:srgbClr val="0000FF"/>
                </a:solidFill>
              </a:rPr>
              <a:t>GeV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8000"/>
                </a:solidFill>
              </a:rPr>
              <a:t>M</a:t>
            </a:r>
            <a:r>
              <a:rPr lang="en-US" altLang="ja-JP" baseline="-25000" dirty="0" smtClean="0">
                <a:solidFill>
                  <a:srgbClr val="008000"/>
                </a:solidFill>
              </a:rPr>
              <a:t>B0	</a:t>
            </a:r>
            <a:r>
              <a:rPr kumimoji="1" lang="en-US" altLang="ja-JP" dirty="0" smtClean="0">
                <a:solidFill>
                  <a:srgbClr val="008000"/>
                </a:solidFill>
              </a:rPr>
              <a:t> = 5.279 </a:t>
            </a:r>
            <a:r>
              <a:rPr kumimoji="1" lang="en-US" altLang="ja-JP" dirty="0" err="1" smtClean="0">
                <a:solidFill>
                  <a:srgbClr val="008000"/>
                </a:solidFill>
              </a:rPr>
              <a:t>GeV</a:t>
            </a:r>
            <a:endParaRPr kumimoji="1" lang="en-US" altLang="ja-JP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39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qq</a:t>
            </a:r>
            <a:r>
              <a:rPr lang="en-US" altLang="ja-JP" dirty="0" smtClean="0"/>
              <a:t> </a:t>
            </a:r>
            <a:r>
              <a:rPr lang="ja-JP" altLang="en-US" dirty="0" smtClean="0"/>
              <a:t>バックグラウンドの抑制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18679"/>
            <a:ext cx="8229600" cy="5802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	</a:t>
            </a:r>
            <a:r>
              <a:rPr lang="en-US" altLang="ja-JP" sz="2800" dirty="0" err="1" smtClean="0"/>
              <a:t>qq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バックグラウンド</a:t>
            </a:r>
            <a:r>
              <a:rPr lang="en-US" altLang="ja-JP" sz="2800" dirty="0" smtClean="0"/>
              <a:t> : </a:t>
            </a:r>
            <a:r>
              <a:rPr lang="en-US" altLang="ja-JP" sz="2800" dirty="0" err="1" smtClean="0"/>
              <a:t>e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 → </a:t>
            </a:r>
            <a:r>
              <a:rPr lang="en-US" altLang="ja-JP" sz="2800" dirty="0" err="1" smtClean="0"/>
              <a:t>qq</a:t>
            </a:r>
            <a:r>
              <a:rPr lang="en-US" altLang="ja-JP" sz="2800" dirty="0" smtClean="0"/>
              <a:t> 	(</a:t>
            </a:r>
            <a:r>
              <a:rPr lang="en-US" altLang="ja-JP" sz="2800" dirty="0" err="1" smtClean="0"/>
              <a:t>q</a:t>
            </a:r>
            <a:r>
              <a:rPr lang="en-US" altLang="ja-JP" sz="2800" dirty="0" smtClean="0"/>
              <a:t> = (</a:t>
            </a:r>
            <a:r>
              <a:rPr lang="en-US" altLang="ja-JP" sz="2800" dirty="0" err="1" smtClean="0"/>
              <a:t>u,d,s,c</a:t>
            </a:r>
            <a:r>
              <a:rPr lang="en-US" altLang="ja-JP" sz="2800" dirty="0" smtClean="0"/>
              <a:t>))</a:t>
            </a:r>
            <a:endParaRPr lang="ja-JP" altLang="en-US" sz="2800" dirty="0" smtClean="0"/>
          </a:p>
          <a:p>
            <a:pPr>
              <a:buNone/>
            </a:pPr>
            <a:r>
              <a:rPr lang="ja-JP" altLang="en-US" sz="2800" dirty="0" smtClean="0"/>
              <a:t>	</a:t>
            </a:r>
            <a:r>
              <a:rPr lang="en-US" altLang="ja-JP" sz="2800" dirty="0" smtClean="0"/>
              <a:t>BB </a:t>
            </a:r>
            <a:r>
              <a:rPr lang="ja-JP" altLang="en-US" sz="2800" dirty="0" smtClean="0"/>
              <a:t>バックグラウンド</a:t>
            </a:r>
            <a:r>
              <a:rPr lang="en-US" altLang="ja-JP" sz="2800" dirty="0" smtClean="0"/>
              <a:t> : B → XY</a:t>
            </a:r>
          </a:p>
          <a:p>
            <a:r>
              <a:rPr lang="ja-JP" altLang="en-US" dirty="0" smtClean="0"/>
              <a:t>崩壊の幾何学的な形、</a:t>
            </a:r>
            <a:r>
              <a:rPr lang="en-US" altLang="ja-JP" dirty="0" smtClean="0"/>
              <a:t>B</a:t>
            </a:r>
            <a:r>
              <a:rPr lang="ja-JP" altLang="en-US" dirty="0" smtClean="0"/>
              <a:t>中間子の飛行方向</a:t>
            </a:r>
            <a:endParaRPr lang="en-US" altLang="ja-JP" dirty="0" smtClean="0"/>
          </a:p>
          <a:p>
            <a:pPr lvl="1"/>
            <a:endParaRPr lang="ja-JP" altLang="en-US" dirty="0" smtClean="0"/>
          </a:p>
          <a:p>
            <a:pPr lvl="1"/>
            <a:endParaRPr lang="ja-JP" altLang="en-US" dirty="0" smtClean="0"/>
          </a:p>
          <a:p>
            <a:pPr lvl="1"/>
            <a:endParaRPr lang="en-US" altLang="ja-JP" dirty="0" smtClean="0"/>
          </a:p>
          <a:p>
            <a:pPr lvl="1"/>
            <a:endParaRPr lang="ja-JP" altLang="en-US" dirty="0" smtClean="0"/>
          </a:p>
        </p:txBody>
      </p:sp>
      <p:pic>
        <p:nvPicPr>
          <p:cNvPr id="5" name="図 4" descr="ピクチャ 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82" y="2558126"/>
            <a:ext cx="5300118" cy="1886482"/>
          </a:xfrm>
          <a:prstGeom prst="rect">
            <a:avLst/>
          </a:prstGeom>
        </p:spPr>
      </p:pic>
      <p:sp>
        <p:nvSpPr>
          <p:cNvPr id="9" name="スライド番号プレースホルダ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/>
          <a:p>
            <a:pPr algn="r">
              <a:defRPr/>
            </a:pPr>
            <a:fld id="{BD530B05-C739-AB4E-9454-54A20D458F5F}" type="slidenum">
              <a:rPr lang="ja-JP" alt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11</a:t>
            </a:fld>
            <a:endParaRPr lang="ja-JP" altLang="en-US" sz="12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図 9" descr="ピクチャ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64" y="4269743"/>
            <a:ext cx="3317433" cy="24565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392784" y="4845762"/>
            <a:ext cx="2454735" cy="923308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青</a:t>
            </a:r>
            <a:r>
              <a:rPr lang="en-US" altLang="ja-JP" dirty="0" smtClean="0">
                <a:solidFill>
                  <a:srgbClr val="0000FF"/>
                </a:solidFill>
              </a:rPr>
              <a:t> : </a:t>
            </a:r>
            <a:r>
              <a:rPr lang="ja-JP" altLang="en-US" dirty="0" smtClean="0">
                <a:solidFill>
                  <a:srgbClr val="0000FF"/>
                </a:solidFill>
              </a:rPr>
              <a:t>シグナル</a:t>
            </a:r>
            <a:endParaRPr lang="ja-JP" altLang="en-US" dirty="0" smtClean="0">
              <a:solidFill>
                <a:srgbClr val="008000"/>
              </a:solidFill>
            </a:endParaRPr>
          </a:p>
          <a:p>
            <a:r>
              <a:rPr kumimoji="1" lang="ja-JP" altLang="en-US" dirty="0" smtClean="0">
                <a:solidFill>
                  <a:srgbClr val="008000"/>
                </a:solidFill>
              </a:rPr>
              <a:t>緑</a:t>
            </a:r>
            <a:r>
              <a:rPr kumimoji="1" lang="en-US" altLang="ja-JP" dirty="0" smtClean="0">
                <a:solidFill>
                  <a:srgbClr val="008000"/>
                </a:solidFill>
              </a:rPr>
              <a:t> : BB </a:t>
            </a:r>
            <a:r>
              <a:rPr kumimoji="1" lang="ja-JP" altLang="en-US" dirty="0" smtClean="0">
                <a:solidFill>
                  <a:srgbClr val="008000"/>
                </a:solidFill>
              </a:rPr>
              <a:t>バックグラウンド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赤</a:t>
            </a:r>
            <a:r>
              <a:rPr lang="en-US" altLang="ja-JP" dirty="0" smtClean="0">
                <a:solidFill>
                  <a:srgbClr val="FF0000"/>
                </a:solidFill>
              </a:rPr>
              <a:t> : </a:t>
            </a:r>
            <a:r>
              <a:rPr lang="en-US" altLang="ja-JP" dirty="0" err="1" smtClean="0">
                <a:solidFill>
                  <a:srgbClr val="FF0000"/>
                </a:solidFill>
              </a:rPr>
              <a:t>qq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バックグラウンド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9530" y="5140269"/>
            <a:ext cx="461641" cy="618108"/>
          </a:xfrm>
          <a:prstGeom prst="rect">
            <a:avLst/>
          </a:prstGeom>
          <a:noFill/>
        </p:spPr>
        <p:txBody>
          <a:bodyPr vert="vert270" wrap="none" lIns="91428" tIns="45715" rIns="91428" bIns="45715" rtlCol="0">
            <a:spAutoFit/>
          </a:bodyPr>
          <a:lstStyle/>
          <a:p>
            <a:r>
              <a:rPr lang="en-US" altLang="ja-JP" dirty="0" smtClean="0"/>
              <a:t>Event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2515" y="6546951"/>
            <a:ext cx="1679492" cy="369322"/>
          </a:xfrm>
          <a:prstGeom prst="rect">
            <a:avLst/>
          </a:prstGeom>
          <a:solidFill>
            <a:schemeClr val="bg1"/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LR(KSFW, </a:t>
            </a:r>
            <a:r>
              <a:rPr kumimoji="1" lang="en-US" altLang="ja-JP" dirty="0" err="1" smtClean="0"/>
              <a:t>cos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9643" y="-36091"/>
            <a:ext cx="389826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3200" dirty="0" smtClean="0"/>
              <a:t>_</a:t>
            </a:r>
            <a:endParaRPr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33935" y="806218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53198" y="800972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22087" y="4902938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_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08575" y="5222266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_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37704" y="1242328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02297" y="5344473"/>
            <a:ext cx="477486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Signal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と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Background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で</a:t>
            </a: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分布の違いからよく分離出来ている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2118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qq</a:t>
            </a:r>
            <a:r>
              <a:rPr lang="en-US" altLang="ja-JP" dirty="0" smtClean="0"/>
              <a:t> </a:t>
            </a:r>
            <a:r>
              <a:rPr lang="ja-JP" altLang="en-US" dirty="0" smtClean="0"/>
              <a:t>バックグラウンドの抑制</a:t>
            </a:r>
            <a:r>
              <a:rPr lang="en-US" altLang="ja-JP" dirty="0" smtClean="0"/>
              <a:t> (</a:t>
            </a:r>
            <a:r>
              <a:rPr lang="ja-JP" altLang="en-US" dirty="0" smtClean="0"/>
              <a:t>続き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32015"/>
            <a:ext cx="8229600" cy="612598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ヘリシティ角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|</a:t>
            </a:r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*0</a:t>
            </a:r>
            <a:r>
              <a:rPr lang="en-US" altLang="ja-JP" dirty="0" smtClean="0"/>
              <a:t>| &gt; 0.3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Signal : cos</a:t>
            </a:r>
            <a:r>
              <a:rPr lang="en-US" altLang="ja-JP" baseline="30000" dirty="0" smtClean="0"/>
              <a:t>2</a:t>
            </a:r>
            <a:r>
              <a:rPr lang="en-US" altLang="ja-JP" dirty="0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smtClean="0"/>
              <a:t>K*0</a:t>
            </a:r>
            <a:endParaRPr lang="ja-JP" altLang="en-US" baseline="30000" dirty="0" smtClean="0"/>
          </a:p>
          <a:p>
            <a:pPr lvl="2"/>
            <a:r>
              <a:rPr lang="en-US" altLang="ja-JP" dirty="0" err="1" smtClean="0"/>
              <a:t>qq</a:t>
            </a:r>
            <a:r>
              <a:rPr lang="en-US" altLang="ja-JP" dirty="0" smtClean="0"/>
              <a:t> </a:t>
            </a:r>
            <a:r>
              <a:rPr lang="ja-JP" altLang="en-US" dirty="0" smtClean="0"/>
              <a:t>バックグラウンド</a:t>
            </a:r>
            <a:r>
              <a:rPr lang="en-US" altLang="ja-JP" dirty="0" smtClean="0"/>
              <a:t> : ~ flat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ja-JP" altLang="en-US" dirty="0" smtClean="0"/>
          </a:p>
          <a:p>
            <a:pPr>
              <a:buNone/>
            </a:pPr>
            <a:endParaRPr lang="ja-JP" altLang="en-US" dirty="0" smtClean="0"/>
          </a:p>
          <a:p>
            <a:r>
              <a:rPr lang="en-US" altLang="ja-JP" dirty="0" smtClean="0"/>
              <a:t>D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, D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 </a:t>
            </a:r>
            <a:r>
              <a:rPr lang="ja-JP" altLang="en-US" dirty="0" smtClean="0"/>
              <a:t>崩壊の抑制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|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KK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p,</a:t>
            </a:r>
            <a:r>
              <a:rPr lang="en-US" altLang="ja-JP" baseline="-25000" dirty="0" err="1" smtClean="0">
                <a:cs typeface="Symbol" charset="2"/>
              </a:rPr>
              <a:t>K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pp</a:t>
            </a:r>
            <a:r>
              <a:rPr lang="en-US" altLang="ja-JP" dirty="0" smtClean="0"/>
              <a:t> - 1.87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| &gt; 0.025 </a:t>
            </a:r>
            <a:r>
              <a:rPr lang="en-US" altLang="ja-JP" dirty="0" err="1" smtClean="0"/>
              <a:t>GeV</a:t>
            </a:r>
            <a:endParaRPr lang="ja-JP" altLang="en-US" dirty="0" smtClean="0"/>
          </a:p>
        </p:txBody>
      </p:sp>
      <p:pic>
        <p:nvPicPr>
          <p:cNvPr id="6" name="図 5" descr="ピクチャ 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91" y="2212608"/>
            <a:ext cx="3041656" cy="2038143"/>
          </a:xfrm>
          <a:prstGeom prst="rect">
            <a:avLst/>
          </a:prstGeom>
        </p:spPr>
      </p:pic>
      <p:pic>
        <p:nvPicPr>
          <p:cNvPr id="7" name="図 6" descr="ピクチャ 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06" y="2208083"/>
            <a:ext cx="2876887" cy="204266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55091" y="5473005"/>
            <a:ext cx="2592940" cy="92332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) D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] K</a:t>
            </a:r>
            <a:r>
              <a:rPr lang="en-US" altLang="ja-JP" baseline="30000" dirty="0" smtClean="0"/>
              <a:t>-</a:t>
            </a:r>
          </a:p>
          <a:p>
            <a:r>
              <a:rPr lang="ja-JP" altLang="en-US" dirty="0" smtClean="0"/>
              <a:t>	シグナルと同じ</a:t>
            </a:r>
          </a:p>
          <a:p>
            <a:r>
              <a:rPr lang="ja-JP" altLang="en-US" dirty="0" smtClean="0"/>
              <a:t>	</a:t>
            </a:r>
            <a:r>
              <a:rPr lang="en-US" altLang="ja-JP" dirty="0" smtClean="0"/>
              <a:t> </a:t>
            </a:r>
            <a:r>
              <a:rPr lang="ja-JP" altLang="en-US" dirty="0" smtClean="0"/>
              <a:t>終状態を</a:t>
            </a:r>
            <a:r>
              <a:rPr kumimoji="1" lang="ja-JP" altLang="en-US" dirty="0" smtClean="0"/>
              <a:t>作り得る。</a:t>
            </a:r>
            <a:endParaRPr kumimoji="1"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4517685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BB 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バックグラウンドの抑制</a:t>
            </a:r>
            <a:endParaRPr lang="ja-JP" altLang="en-US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32" name="図形グループ 31"/>
          <p:cNvGrpSpPr/>
          <p:nvPr/>
        </p:nvGrpSpPr>
        <p:grpSpPr>
          <a:xfrm>
            <a:off x="4613309" y="621479"/>
            <a:ext cx="2254818" cy="1788753"/>
            <a:chOff x="6168353" y="945376"/>
            <a:chExt cx="2254818" cy="1788753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6246105" y="1917778"/>
              <a:ext cx="120516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7451267" y="1919366"/>
              <a:ext cx="971904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rot="5400000" flipH="1" flipV="1">
              <a:off x="7330887" y="1263380"/>
              <a:ext cx="774778" cy="5340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rot="5400000">
              <a:off x="6740150" y="2023011"/>
              <a:ext cx="813175" cy="6090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弧 26"/>
            <p:cNvSpPr/>
            <p:nvPr/>
          </p:nvSpPr>
          <p:spPr>
            <a:xfrm>
              <a:off x="7451269" y="1645661"/>
              <a:ext cx="375802" cy="453528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168353" y="1464249"/>
              <a:ext cx="53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</a:t>
              </a:r>
              <a:r>
                <a:rPr kumimoji="1" lang="en-US" altLang="ja-JP" baseline="-25000" dirty="0" smtClean="0"/>
                <a:t>K*0</a:t>
              </a:r>
              <a:endParaRPr kumimoji="1" lang="ja-JP" altLang="en-US" baseline="-250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661816" y="945376"/>
              <a:ext cx="304591" cy="37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961869" y="2364797"/>
              <a:ext cx="311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latin typeface="Symbol" charset="2"/>
                  <a:cs typeface="Symbol" charset="2"/>
                </a:rPr>
                <a:t>p</a:t>
              </a:r>
              <a:endParaRPr kumimoji="1" lang="ja-JP" alt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741444" y="1448037"/>
              <a:ext cx="53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latin typeface="Symbol" charset="2"/>
                  <a:cs typeface="Symbol" charset="2"/>
                </a:rPr>
                <a:t>q</a:t>
              </a:r>
              <a:r>
                <a:rPr kumimoji="1" lang="en-US" altLang="ja-JP" baseline="-25000" dirty="0" err="1" smtClean="0"/>
                <a:t>K</a:t>
              </a:r>
              <a:r>
                <a:rPr kumimoji="1" lang="en-US" altLang="ja-JP" baseline="-25000" dirty="0" smtClean="0"/>
                <a:t>*0</a:t>
              </a:r>
              <a:endParaRPr kumimoji="1" lang="ja-JP" altLang="en-US" baseline="-25000" dirty="0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812037" y="4148362"/>
            <a:ext cx="847173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*0</a:t>
            </a:r>
            <a:endParaRPr kumimoji="1" lang="ja-JP" altLang="en-US" baseline="-25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25918" y="4147086"/>
            <a:ext cx="847173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smtClean="0"/>
              <a:t>*0</a:t>
            </a:r>
            <a:endParaRPr kumimoji="1" lang="ja-JP" altLang="en-US" baseline="-25000" dirty="0"/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1769679" y="3702133"/>
            <a:ext cx="892459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 flipH="1" flipV="1">
            <a:off x="2083550" y="3314370"/>
            <a:ext cx="1728805" cy="159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 flipH="1" flipV="1">
            <a:off x="5243166" y="3304493"/>
            <a:ext cx="1728805" cy="159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 flipH="1" flipV="1">
            <a:off x="5962395" y="3314370"/>
            <a:ext cx="1728805" cy="159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959831" y="-297221"/>
            <a:ext cx="389826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3200" dirty="0" smtClean="0"/>
              <a:t>_</a:t>
            </a:r>
            <a:endParaRPr lang="ja-JP" altLang="en-US" sz="3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18274" y="4408328"/>
            <a:ext cx="389826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3200" dirty="0" smtClean="0"/>
              <a:t>_</a:t>
            </a:r>
            <a:endParaRPr lang="ja-JP" altLang="en-US" sz="3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40481" y="1563723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94537" y="619073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Charged D mass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゚クチャ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720" y="1417640"/>
            <a:ext cx="4800080" cy="4708525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6553200" y="3027251"/>
            <a:ext cx="2050603" cy="121001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BB </a:t>
            </a:r>
            <a:r>
              <a:rPr lang="ja-JP" altLang="en-US" dirty="0" smtClean="0"/>
              <a:t>バックグラウンド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9635" y="1417639"/>
            <a:ext cx="3170811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ja-JP" altLang="en-US" dirty="0" smtClean="0"/>
              <a:t>実データの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倍の統計でフィット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457201" y="1846403"/>
            <a:ext cx="5179845" cy="4756150"/>
          </a:xfrm>
          <a:prstGeom prst="rect">
            <a:avLst/>
          </a:prstGeom>
        </p:spPr>
        <p:txBody>
          <a:bodyPr vert="horz" lIns="91417" tIns="45709" rIns="91417" bIns="45709" rtlCol="0">
            <a:normAutofit fontScale="55000" lnSpcReduction="20000"/>
          </a:bodyPr>
          <a:lstStyle/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3200" dirty="0" smtClean="0"/>
              <a:t>黒</a:t>
            </a:r>
            <a:r>
              <a:rPr lang="en-US" altLang="ja-JP" sz="3200" dirty="0" smtClean="0"/>
              <a:t> : </a:t>
            </a:r>
            <a:r>
              <a:rPr lang="ja-JP" altLang="en-US" sz="3200" dirty="0" smtClean="0"/>
              <a:t>和</a:t>
            </a:r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Signal : Double Gaussian</a:t>
            </a:r>
          </a:p>
          <a:p>
            <a:pPr marL="342814" indent="-342814">
              <a:spcBef>
                <a:spcPct val="20000"/>
              </a:spcBef>
              <a:buFont typeface="Arial"/>
              <a:buChar char="•"/>
            </a:pPr>
            <a:r>
              <a:rPr lang="en-US" altLang="ja-JP" sz="3200" dirty="0" smtClean="0"/>
              <a:t>D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K</a:t>
            </a:r>
            <a:r>
              <a:rPr lang="en-US" altLang="ja-JP" sz="3200" baseline="30000" dirty="0" smtClean="0"/>
              <a:t>+                            </a:t>
            </a:r>
            <a:r>
              <a:rPr lang="en-US" altLang="ja-JP" sz="3200" dirty="0" smtClean="0">
                <a:solidFill>
                  <a:srgbClr val="FF0000"/>
                </a:solidFill>
              </a:rPr>
              <a:t> (Yield floated.)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 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r</a:t>
            </a:r>
            <a:r>
              <a:rPr lang="en-US" altLang="ja-JP" sz="3200" baseline="30000" dirty="0" smtClean="0"/>
              <a:t>0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-25000" dirty="0" smtClean="0"/>
              <a:t>2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K*</a:t>
            </a:r>
            <a:r>
              <a:rPr lang="en-US" altLang="ja-JP" sz="3200" baseline="30000" dirty="0" smtClean="0"/>
              <a:t>0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K*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K*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 K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r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K</a:t>
            </a:r>
            <a:r>
              <a:rPr lang="en-US" altLang="ja-JP" sz="3200" baseline="30000" dirty="0" smtClean="0"/>
              <a:t>+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</a:t>
            </a:r>
            <a:r>
              <a:rPr lang="en-US" altLang="ja-JP" sz="3200" baseline="30000" dirty="0" smtClean="0"/>
              <a:t>-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3200" baseline="30000" dirty="0" smtClean="0"/>
              <a:t>+</a:t>
            </a:r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ja-JP" sz="3200" dirty="0" smtClean="0"/>
              <a:t>D*</a:t>
            </a:r>
            <a:r>
              <a:rPr lang="en-US" altLang="ja-JP" sz="3200" baseline="30000" dirty="0" smtClean="0"/>
              <a:t>0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r</a:t>
            </a:r>
            <a:r>
              <a:rPr lang="en-US" altLang="ja-JP" sz="3200" baseline="30000" dirty="0" smtClean="0"/>
              <a:t>0</a:t>
            </a:r>
          </a:p>
          <a:p>
            <a:pPr marL="342814" indent="-342814">
              <a:spcBef>
                <a:spcPct val="20000"/>
              </a:spcBef>
              <a:buFont typeface="Arial"/>
              <a:buChar char="•"/>
            </a:pPr>
            <a:r>
              <a:rPr lang="en-US" altLang="ja-JP" sz="3200" dirty="0" err="1" smtClean="0"/>
              <a:t>qq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</a:pPr>
            <a:r>
              <a:rPr lang="en-US" altLang="ja-JP" sz="3200" dirty="0" smtClean="0"/>
              <a:t>	</a:t>
            </a:r>
            <a:r>
              <a:rPr lang="ja-JP" altLang="en-US" sz="3200" dirty="0" smtClean="0"/>
              <a:t>バックグラウンド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3200" dirty="0" smtClean="0"/>
              <a:t>その他</a:t>
            </a: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endParaRPr lang="en-US" altLang="ja-JP" sz="3200" dirty="0" smtClean="0"/>
          </a:p>
          <a:p>
            <a:pPr marL="342814" indent="-342814">
              <a:spcBef>
                <a:spcPct val="20000"/>
              </a:spcBef>
              <a:buFont typeface="Arial"/>
              <a:buChar char="•"/>
              <a:defRPr/>
            </a:pPr>
            <a:endParaRPr lang="ja-JP" altLang="en-US" sz="3200" dirty="0" smtClean="0"/>
          </a:p>
        </p:txBody>
      </p:sp>
      <p:cxnSp>
        <p:nvCxnSpPr>
          <p:cNvPr id="14" name="直線コネクタ 13"/>
          <p:cNvCxnSpPr>
            <a:endCxn id="15" idx="1"/>
          </p:cNvCxnSpPr>
          <p:nvPr/>
        </p:nvCxnSpPr>
        <p:spPr>
          <a:xfrm flipV="1">
            <a:off x="6646845" y="3422464"/>
            <a:ext cx="423303" cy="12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70148" y="3237803"/>
            <a:ext cx="761727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Signal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/>
          <p:cNvCxnSpPr>
            <a:endCxn id="18" idx="1"/>
          </p:cNvCxnSpPr>
          <p:nvPr/>
        </p:nvCxnSpPr>
        <p:spPr>
          <a:xfrm flipV="1">
            <a:off x="6646845" y="3760203"/>
            <a:ext cx="423302" cy="159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070147" y="3575542"/>
            <a:ext cx="1533656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dirty="0" smtClean="0">
                <a:solidFill>
                  <a:schemeClr val="accent3"/>
                </a:solidFill>
              </a:rPr>
              <a:t>combinatorial</a:t>
            </a:r>
            <a:endParaRPr kumimoji="1"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20" name="直線コネクタ 19"/>
          <p:cNvCxnSpPr>
            <a:endCxn id="21" idx="1"/>
          </p:cNvCxnSpPr>
          <p:nvPr/>
        </p:nvCxnSpPr>
        <p:spPr>
          <a:xfrm flipV="1">
            <a:off x="6646845" y="4102365"/>
            <a:ext cx="423302" cy="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070147" y="3917704"/>
            <a:ext cx="1251346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Underlying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3" name="直線コネクタ 22"/>
          <p:cNvCxnSpPr>
            <a:endCxn id="24" idx="1"/>
          </p:cNvCxnSpPr>
          <p:nvPr/>
        </p:nvCxnSpPr>
        <p:spPr>
          <a:xfrm flipV="1">
            <a:off x="6646845" y="3163920"/>
            <a:ext cx="423302" cy="8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070147" y="2979259"/>
            <a:ext cx="438304" cy="36932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dirty="0" smtClean="0"/>
              <a:t>All</a:t>
            </a:r>
            <a:endParaRPr kumimoji="1" lang="ja-JP" altLang="en-US" dirty="0"/>
          </a:p>
        </p:txBody>
      </p:sp>
      <p:sp>
        <p:nvSpPr>
          <p:cNvPr id="30" name="右中かっこ 29"/>
          <p:cNvSpPr/>
          <p:nvPr/>
        </p:nvSpPr>
        <p:spPr>
          <a:xfrm>
            <a:off x="1593115" y="2471103"/>
            <a:ext cx="324976" cy="17910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18092" y="2784848"/>
            <a:ext cx="1761997" cy="92332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Peaking </a:t>
            </a:r>
            <a:endParaRPr kumimoji="1" lang="ja-JP" altLang="en-US" dirty="0" smtClean="0"/>
          </a:p>
          <a:p>
            <a:r>
              <a:rPr kumimoji="1" lang="ja-JP" altLang="en-US" dirty="0" smtClean="0"/>
              <a:t>バックグラウンド</a:t>
            </a:r>
            <a:endParaRPr kumimoji="1" lang="en-US" altLang="ja-JP" dirty="0" smtClean="0"/>
          </a:p>
          <a:p>
            <a:r>
              <a:rPr lang="en-US" altLang="ja-JP" dirty="0" smtClean="0"/>
              <a:t> : MC</a:t>
            </a:r>
            <a:r>
              <a:rPr lang="ja-JP" altLang="en-US" dirty="0" smtClean="0"/>
              <a:t>から固定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70278" y="4450797"/>
            <a:ext cx="1826117" cy="92332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dirty="0" smtClean="0">
                <a:solidFill>
                  <a:srgbClr val="A6A6A6"/>
                </a:solidFill>
              </a:rPr>
              <a:t>Underlying </a:t>
            </a:r>
            <a:endParaRPr lang="ja-JP" altLang="en-US" dirty="0" smtClean="0">
              <a:solidFill>
                <a:srgbClr val="A6A6A6"/>
              </a:solidFill>
            </a:endParaRPr>
          </a:p>
          <a:p>
            <a:r>
              <a:rPr lang="en-US" altLang="ja-JP" dirty="0" smtClean="0">
                <a:solidFill>
                  <a:srgbClr val="A6A6A6"/>
                </a:solidFill>
              </a:rPr>
              <a:t> </a:t>
            </a:r>
            <a:r>
              <a:rPr lang="ja-JP" altLang="en-US" dirty="0" smtClean="0">
                <a:solidFill>
                  <a:srgbClr val="A6A6A6"/>
                </a:solidFill>
              </a:rPr>
              <a:t>バックグラウンド</a:t>
            </a:r>
            <a:endParaRPr lang="en-US" altLang="ja-JP" dirty="0" smtClean="0">
              <a:solidFill>
                <a:srgbClr val="A6A6A6"/>
              </a:solidFill>
            </a:endParaRPr>
          </a:p>
          <a:p>
            <a:r>
              <a:rPr lang="en-US" altLang="ja-JP" dirty="0" smtClean="0">
                <a:solidFill>
                  <a:srgbClr val="A6A6A6"/>
                </a:solidFill>
              </a:rPr>
              <a:t> : MC</a:t>
            </a:r>
            <a:r>
              <a:rPr lang="ja-JP" altLang="en-US" dirty="0" smtClean="0">
                <a:solidFill>
                  <a:srgbClr val="A6A6A6"/>
                </a:solidFill>
              </a:rPr>
              <a:t>から固定</a:t>
            </a:r>
            <a:endParaRPr lang="en-US" altLang="ja-JP" dirty="0" smtClean="0">
              <a:solidFill>
                <a:srgbClr val="A6A6A6"/>
              </a:solidFill>
            </a:endParaRPr>
          </a:p>
        </p:txBody>
      </p:sp>
      <p:sp>
        <p:nvSpPr>
          <p:cNvPr id="33" name="右中かっこ 32"/>
          <p:cNvSpPr/>
          <p:nvPr/>
        </p:nvSpPr>
        <p:spPr>
          <a:xfrm>
            <a:off x="1593115" y="4418665"/>
            <a:ext cx="324976" cy="12324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中かっこ 33"/>
          <p:cNvSpPr/>
          <p:nvPr/>
        </p:nvSpPr>
        <p:spPr>
          <a:xfrm>
            <a:off x="2320056" y="5757752"/>
            <a:ext cx="324976" cy="844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70642" y="5757752"/>
            <a:ext cx="2650048" cy="92332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dirty="0" smtClean="0">
                <a:solidFill>
                  <a:schemeClr val="accent3"/>
                </a:solidFill>
              </a:rPr>
              <a:t>Combinatorial </a:t>
            </a:r>
            <a:endParaRPr lang="ja-JP" altLang="en-US" dirty="0" smtClean="0">
              <a:solidFill>
                <a:schemeClr val="accent3"/>
              </a:solidFill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</a:rPr>
              <a:t>バックグラウンド</a:t>
            </a:r>
            <a:endParaRPr kumimoji="1" lang="en-US" altLang="ja-JP" dirty="0" smtClean="0">
              <a:solidFill>
                <a:schemeClr val="accent3"/>
              </a:solidFill>
            </a:endParaRPr>
          </a:p>
          <a:p>
            <a:r>
              <a:rPr lang="en-US" altLang="ja-JP" dirty="0" smtClean="0">
                <a:solidFill>
                  <a:schemeClr val="accent3"/>
                </a:solidFill>
              </a:rPr>
              <a:t> : 2</a:t>
            </a:r>
            <a:r>
              <a:rPr lang="en-US" altLang="ja-JP" baseline="30000" dirty="0" smtClean="0">
                <a:solidFill>
                  <a:schemeClr val="accent3"/>
                </a:solidFill>
              </a:rPr>
              <a:t>nd</a:t>
            </a:r>
            <a:r>
              <a:rPr lang="en-US" altLang="ja-JP" dirty="0" smtClean="0">
                <a:solidFill>
                  <a:schemeClr val="accent3"/>
                </a:solidFill>
              </a:rPr>
              <a:t> </a:t>
            </a:r>
            <a:r>
              <a:rPr lang="en-US" altLang="ja-JP" dirty="0" err="1" smtClean="0">
                <a:solidFill>
                  <a:schemeClr val="accent3"/>
                </a:solidFill>
              </a:rPr>
              <a:t>Chebychev</a:t>
            </a:r>
            <a:r>
              <a:rPr lang="en-US" altLang="ja-JP" dirty="0" smtClean="0">
                <a:solidFill>
                  <a:schemeClr val="accent3"/>
                </a:solidFill>
              </a:rPr>
              <a:t> (Floated.)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593115" y="942946"/>
            <a:ext cx="6258720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400" dirty="0" smtClean="0"/>
              <a:t>MC </a:t>
            </a:r>
            <a:r>
              <a:rPr lang="ja-JP" altLang="en-US" sz="2400" dirty="0" smtClean="0"/>
              <a:t>を用い、バックグラウンドの分布関数を決定</a:t>
            </a:r>
            <a:endParaRPr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2303" y="5466459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0696" y="214230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3054" y="2974605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5414" y="323061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19181" y="350460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22950" y="406230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26717" y="459298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6973" y="516419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57131" y="-135100"/>
            <a:ext cx="389826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3200" dirty="0" smtClean="0"/>
              <a:t>_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5" y="1460930"/>
            <a:ext cx="4758661" cy="47085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Symbol" charset="2"/>
                <a:cs typeface="Symbol" charset="2"/>
              </a:rPr>
              <a:t>　実データの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E </a:t>
            </a:r>
            <a:r>
              <a:rPr lang="ja-JP" altLang="en-US" dirty="0" smtClean="0"/>
              <a:t>フィット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4520" y="1177220"/>
            <a:ext cx="7836384" cy="55442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ja-JP" sz="2000" dirty="0" smtClean="0"/>
          </a:p>
          <a:p>
            <a:r>
              <a:rPr lang="en-US" altLang="ja-JP" sz="2162" dirty="0" smtClean="0"/>
              <a:t>Br =</a:t>
            </a:r>
          </a:p>
          <a:p>
            <a:pPr lvl="2"/>
            <a:endParaRPr lang="en-US" altLang="ja-JP" sz="2162" dirty="0" smtClean="0"/>
          </a:p>
          <a:p>
            <a:pPr lvl="1"/>
            <a:r>
              <a:rPr lang="en-US" altLang="ja-JP" sz="2162" dirty="0" smtClean="0"/>
              <a:t># sig : </a:t>
            </a:r>
            <a:r>
              <a:rPr lang="ja-JP" altLang="en-US" sz="2162" dirty="0" smtClean="0"/>
              <a:t>シグナル</a:t>
            </a:r>
            <a:r>
              <a:rPr lang="en-US" altLang="ja-JP" sz="2162" dirty="0" smtClean="0"/>
              <a:t> Yield</a:t>
            </a:r>
            <a:endParaRPr lang="ja-JP" altLang="en-US" sz="2162" dirty="0" smtClean="0"/>
          </a:p>
          <a:p>
            <a:pPr lvl="1">
              <a:buNone/>
            </a:pPr>
            <a:r>
              <a:rPr lang="ja-JP" altLang="en-US" sz="2162" dirty="0" smtClean="0"/>
              <a:t>	　</a:t>
            </a:r>
            <a:r>
              <a:rPr lang="en-US" altLang="ja-JP" sz="2162" dirty="0" smtClean="0"/>
              <a:t>= 107 ± 18</a:t>
            </a:r>
          </a:p>
          <a:p>
            <a:pPr lvl="1"/>
            <a:r>
              <a:rPr lang="en-US" altLang="ja-JP" sz="2162" dirty="0" err="1" smtClean="0"/>
              <a:t>Br</a:t>
            </a:r>
            <a:r>
              <a:rPr lang="en-US" altLang="ja-JP" sz="2162" baseline="-25000" dirty="0" err="1" smtClean="0"/>
              <a:t>subdecay</a:t>
            </a:r>
            <a:r>
              <a:rPr lang="en-US" altLang="ja-JP" sz="2162" dirty="0" smtClean="0"/>
              <a:t> </a:t>
            </a:r>
          </a:p>
          <a:p>
            <a:pPr lvl="1">
              <a:buNone/>
            </a:pPr>
            <a:r>
              <a:rPr lang="en-US" altLang="ja-JP" sz="2162" dirty="0" smtClean="0"/>
              <a:t>		= Br(D</a:t>
            </a:r>
            <a:r>
              <a:rPr lang="en-US" altLang="ja-JP" sz="2162" baseline="30000" dirty="0" smtClean="0"/>
              <a:t>0</a:t>
            </a:r>
            <a:r>
              <a:rPr lang="en-US" altLang="ja-JP" sz="2162" dirty="0" smtClean="0"/>
              <a:t> → K</a:t>
            </a:r>
            <a:r>
              <a:rPr lang="en-US" altLang="ja-JP" sz="2162" baseline="30000" dirty="0" smtClean="0"/>
              <a:t>-</a:t>
            </a:r>
            <a:r>
              <a:rPr lang="en-US" altLang="ja-JP" sz="2162" dirty="0" smtClean="0"/>
              <a:t> </a:t>
            </a:r>
            <a:r>
              <a:rPr lang="en-US" altLang="ja-JP" sz="2162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162" baseline="30000" dirty="0" smtClean="0"/>
              <a:t>+</a:t>
            </a:r>
            <a:r>
              <a:rPr lang="en-US" altLang="ja-JP" sz="2162" dirty="0" smtClean="0"/>
              <a:t>) </a:t>
            </a:r>
            <a:r>
              <a:rPr lang="en-US" altLang="ja-JP" sz="2162" dirty="0" err="1" smtClean="0"/>
              <a:t>x</a:t>
            </a:r>
            <a:r>
              <a:rPr lang="en-US" altLang="ja-JP" sz="2162" dirty="0" smtClean="0"/>
              <a:t> </a:t>
            </a:r>
            <a:r>
              <a:rPr lang="en-US" altLang="ja-JP" sz="2162" dirty="0" err="1" smtClean="0"/>
              <a:t>Br(K</a:t>
            </a:r>
            <a:r>
              <a:rPr lang="en-US" altLang="ja-JP" sz="2162" dirty="0" smtClean="0"/>
              <a:t>*</a:t>
            </a:r>
            <a:r>
              <a:rPr lang="en-US" altLang="ja-JP" sz="2162" baseline="30000" dirty="0" smtClean="0"/>
              <a:t>0</a:t>
            </a:r>
            <a:r>
              <a:rPr lang="en-US" altLang="ja-JP" sz="2162" dirty="0" smtClean="0"/>
              <a:t> → K</a:t>
            </a:r>
            <a:r>
              <a:rPr lang="en-US" altLang="ja-JP" sz="2162" baseline="30000" dirty="0" smtClean="0"/>
              <a:t>+</a:t>
            </a:r>
            <a:r>
              <a:rPr lang="en-US" altLang="ja-JP" sz="2162" dirty="0" smtClean="0"/>
              <a:t> </a:t>
            </a:r>
            <a:r>
              <a:rPr lang="en-US" altLang="ja-JP" sz="2162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162" baseline="30000" dirty="0" smtClean="0"/>
              <a:t>-</a:t>
            </a:r>
            <a:r>
              <a:rPr lang="en-US" altLang="ja-JP" sz="2162" dirty="0" smtClean="0"/>
              <a:t>)</a:t>
            </a:r>
            <a:endParaRPr lang="en-US" altLang="ja-JP" sz="2162" dirty="0" smtClean="0">
              <a:latin typeface="Symbol" charset="2"/>
              <a:cs typeface="Symbol" charset="2"/>
            </a:endParaRPr>
          </a:p>
          <a:p>
            <a:pPr lvl="1"/>
            <a:r>
              <a:rPr lang="en-US" altLang="ja-JP" sz="2162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sz="2162" dirty="0" smtClean="0"/>
              <a:t> : </a:t>
            </a:r>
            <a:r>
              <a:rPr lang="ja-JP" altLang="en-US" sz="2162" dirty="0" smtClean="0"/>
              <a:t>検出効率</a:t>
            </a:r>
          </a:p>
          <a:p>
            <a:pPr lvl="1"/>
            <a:r>
              <a:rPr lang="en-US" altLang="ja-JP" sz="2162" dirty="0" smtClean="0"/>
              <a:t># BB : </a:t>
            </a:r>
            <a:r>
              <a:rPr lang="ja-JP" altLang="en-US" sz="2162" dirty="0" smtClean="0"/>
              <a:t>全</a:t>
            </a:r>
            <a:r>
              <a:rPr lang="en-US" altLang="ja-JP" sz="2162" dirty="0" smtClean="0"/>
              <a:t>BB</a:t>
            </a:r>
            <a:r>
              <a:rPr lang="ja-JP" altLang="en-US" sz="2162" dirty="0" smtClean="0"/>
              <a:t>ペア数</a:t>
            </a:r>
            <a:endParaRPr lang="en-US" altLang="ja-JP" sz="2162" dirty="0" smtClean="0"/>
          </a:p>
          <a:p>
            <a:pPr lvl="1">
              <a:buNone/>
            </a:pPr>
            <a:r>
              <a:rPr lang="en-US" altLang="ja-JP" sz="2162" dirty="0" smtClean="0"/>
              <a:t>	   = (772 ± 11) million</a:t>
            </a:r>
            <a:endParaRPr lang="ja-JP" altLang="en-US" sz="2162" dirty="0" smtClean="0"/>
          </a:p>
          <a:p>
            <a:pPr lvl="1">
              <a:buNone/>
            </a:pPr>
            <a:endParaRPr lang="ja-JP" altLang="en-US" sz="2000" dirty="0" smtClean="0"/>
          </a:p>
          <a:p>
            <a:pPr lvl="1">
              <a:buNone/>
            </a:pPr>
            <a:endParaRPr lang="ja-JP" altLang="en-US" sz="2000" dirty="0" smtClean="0"/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Br (B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n-US" altLang="ja-JP" sz="2000" dirty="0" smtClean="0">
                <a:solidFill>
                  <a:srgbClr val="0000FF"/>
                </a:solidFill>
              </a:rPr>
              <a:t> → D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n-US" altLang="ja-JP" sz="2000" dirty="0" smtClean="0">
                <a:solidFill>
                  <a:srgbClr val="0000FF"/>
                </a:solidFill>
              </a:rPr>
              <a:t> K*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0</a:t>
            </a:r>
            <a:r>
              <a:rPr lang="en-US" altLang="ja-JP" sz="2000" dirty="0" smtClean="0">
                <a:solidFill>
                  <a:srgbClr val="0000FF"/>
                </a:solidFill>
              </a:rPr>
              <a:t>) = (3.86 ± 0.64)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x</a:t>
            </a:r>
            <a:r>
              <a:rPr lang="en-US" altLang="ja-JP" sz="2000" dirty="0" smtClean="0">
                <a:solidFill>
                  <a:srgbClr val="0000FF"/>
                </a:solidFill>
              </a:rPr>
              <a:t> 10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-5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lang="en-US" altLang="ja-JP" sz="2000" dirty="0" smtClean="0">
                <a:solidFill>
                  <a:srgbClr val="0000FF"/>
                </a:solidFill>
              </a:rPr>
              <a:t>PDG 2009</a:t>
            </a:r>
            <a:r>
              <a:rPr lang="ja-JP" altLang="en-US" sz="2000" dirty="0" smtClean="0">
                <a:solidFill>
                  <a:srgbClr val="0000FF"/>
                </a:solidFill>
              </a:rPr>
              <a:t>の値　</a:t>
            </a:r>
            <a:r>
              <a:rPr lang="en-US" altLang="ja-JP" sz="2000" dirty="0" smtClean="0">
                <a:solidFill>
                  <a:srgbClr val="0000FF"/>
                </a:solidFill>
              </a:rPr>
              <a:t>(4.2 ± 0.6)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x</a:t>
            </a:r>
            <a:r>
              <a:rPr lang="en-US" altLang="ja-JP" sz="2000" dirty="0" smtClean="0">
                <a:solidFill>
                  <a:srgbClr val="0000FF"/>
                </a:solidFill>
              </a:rPr>
              <a:t> 10</a:t>
            </a:r>
            <a:r>
              <a:rPr lang="en-US" altLang="ja-JP" sz="2000" baseline="30000" dirty="0" smtClean="0">
                <a:solidFill>
                  <a:srgbClr val="0000FF"/>
                </a:solidFill>
              </a:rPr>
              <a:t>-5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</a:rPr>
              <a:t>標準偏差　</a:t>
            </a:r>
            <a:r>
              <a:rPr lang="en-US" altLang="ja-JP" sz="2000" dirty="0" smtClean="0">
                <a:solidFill>
                  <a:srgbClr val="0000FF"/>
                </a:solidFill>
              </a:rPr>
              <a:t>– 0.3 </a:t>
            </a:r>
            <a:r>
              <a:rPr lang="en-US" altLang="ja-JP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ja-JP" alt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　　</a:t>
            </a:r>
            <a:r>
              <a:rPr lang="en-US" altLang="ja-JP" sz="2000" dirty="0" smtClean="0">
                <a:solidFill>
                  <a:srgbClr val="FF0000"/>
                </a:solidFill>
              </a:rPr>
              <a:t>←</a:t>
            </a:r>
            <a:r>
              <a:rPr lang="ja-JP" altLang="en-US" sz="2000" dirty="0" smtClean="0">
                <a:solidFill>
                  <a:srgbClr val="FF0000"/>
                </a:solidFill>
              </a:rPr>
              <a:t>よい一致</a:t>
            </a:r>
            <a:endParaRPr lang="en-US" altLang="ja-JP" sz="2000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pPr lvl="1">
              <a:buNone/>
            </a:pP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2461" y="3759636"/>
            <a:ext cx="472426" cy="44435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sz="2200" dirty="0" smtClean="0"/>
              <a:t>_</a:t>
            </a:r>
            <a:endParaRPr lang="ja-JP" altLang="en-US" sz="2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42970" y="3759636"/>
            <a:ext cx="489104" cy="44435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sz="2200" dirty="0" smtClean="0"/>
              <a:t>_</a:t>
            </a:r>
            <a:endParaRPr lang="ja-JP" altLang="en-US" sz="22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303540" y="1385830"/>
            <a:ext cx="2093467" cy="709502"/>
            <a:chOff x="1303540" y="1385830"/>
            <a:chExt cx="2093467" cy="709502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001198" y="1385830"/>
              <a:ext cx="650264" cy="400099"/>
            </a:xfrm>
            <a:prstGeom prst="rect">
              <a:avLst/>
            </a:prstGeom>
            <a:noFill/>
          </p:spPr>
          <p:txBody>
            <a:bodyPr wrap="none" lIns="91428" tIns="45715" rIns="91428" bIns="45715" rtlCol="0">
              <a:spAutoFit/>
            </a:bodyPr>
            <a:lstStyle/>
            <a:p>
              <a:r>
                <a:rPr lang="en-US" altLang="ja-JP" sz="2000" dirty="0" smtClean="0"/>
                <a:t># sig</a:t>
              </a:r>
              <a:endParaRPr lang="ja-JP" altLang="en-US" sz="2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03540" y="1695233"/>
              <a:ext cx="2093467" cy="400099"/>
            </a:xfrm>
            <a:prstGeom prst="rect">
              <a:avLst/>
            </a:prstGeom>
            <a:noFill/>
          </p:spPr>
          <p:txBody>
            <a:bodyPr wrap="none" lIns="91428" tIns="45715" rIns="91428" bIns="45715" rtlCol="0">
              <a:spAutoFit/>
            </a:bodyPr>
            <a:lstStyle/>
            <a:p>
              <a:r>
                <a:rPr lang="en-US" altLang="ja-JP" sz="2000" dirty="0" err="1" smtClean="0"/>
                <a:t>Br</a:t>
              </a:r>
              <a:r>
                <a:rPr lang="en-US" altLang="ja-JP" sz="2000" baseline="-25000" dirty="0" err="1" smtClean="0"/>
                <a:t>subdecay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/>
                <a:t>x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/>
                <a:t>x</a:t>
              </a:r>
              <a:r>
                <a:rPr lang="en-US" altLang="ja-JP" sz="2000" dirty="0" smtClean="0"/>
                <a:t> # BB</a:t>
              </a:r>
              <a:endParaRPr lang="ja-JP" altLang="en-US" sz="2000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381294" y="1769806"/>
              <a:ext cx="191850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3067278" y="1497057"/>
              <a:ext cx="300058" cy="369322"/>
            </a:xfrm>
            <a:prstGeom prst="rect">
              <a:avLst/>
            </a:prstGeom>
            <a:noFill/>
          </p:spPr>
          <p:txBody>
            <a:bodyPr wrap="none" lIns="91428" tIns="45715" rIns="91428" bIns="45715" rtlCol="0">
              <a:spAutoFit/>
            </a:bodyPr>
            <a:lstStyle/>
            <a:p>
              <a:r>
                <a:rPr kumimoji="1" lang="en-US" altLang="ja-JP" dirty="0" smtClean="0"/>
                <a:t>_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525019" y="5118290"/>
            <a:ext cx="472426" cy="4308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altLang="ja-JP" sz="2200" dirty="0" smtClean="0">
                <a:solidFill>
                  <a:srgbClr val="0000FF"/>
                </a:solidFill>
              </a:rPr>
              <a:t>_</a:t>
            </a:r>
            <a:endParaRPr lang="ja-JP" alt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9918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系統誤差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5478558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系統誤差の見積もり</a:t>
            </a:r>
          </a:p>
          <a:p>
            <a:pPr lvl="1"/>
            <a:r>
              <a:rPr lang="ja-JP" altLang="en-US" dirty="0" smtClean="0"/>
              <a:t>トラックあたり</a:t>
            </a:r>
            <a:r>
              <a:rPr lang="en-US" altLang="ja-JP" dirty="0" smtClean="0"/>
              <a:t> Efficiency :                       2.0 % (1.0 % [/track])</a:t>
            </a:r>
          </a:p>
          <a:p>
            <a:pPr lvl="1"/>
            <a:r>
              <a:rPr lang="en-US" altLang="ja-JP" dirty="0" smtClean="0"/>
              <a:t>K/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 </a:t>
            </a:r>
            <a:r>
              <a:rPr lang="ja-JP" altLang="en-US" dirty="0" smtClean="0"/>
              <a:t>同定の</a:t>
            </a:r>
            <a:r>
              <a:rPr lang="en-US" altLang="ja-JP" dirty="0" smtClean="0"/>
              <a:t> Efficiency :                           1.4 %</a:t>
            </a:r>
          </a:p>
          <a:p>
            <a:pPr lvl="1"/>
            <a:r>
              <a:rPr lang="ja-JP" altLang="en-US" dirty="0" smtClean="0"/>
              <a:t>シグナル</a:t>
            </a:r>
            <a:r>
              <a:rPr lang="en-US" altLang="ja-JP" dirty="0" smtClean="0"/>
              <a:t>MC</a:t>
            </a:r>
            <a:r>
              <a:rPr lang="ja-JP" altLang="en-US" dirty="0" smtClean="0"/>
              <a:t>再構成検出効率の統計誤差</a:t>
            </a:r>
            <a:r>
              <a:rPr lang="en-US" altLang="ja-JP" dirty="0" smtClean="0"/>
              <a:t> : 0.8 %</a:t>
            </a:r>
          </a:p>
          <a:p>
            <a:pPr lvl="1"/>
            <a:r>
              <a:rPr lang="ja-JP" altLang="en-US" dirty="0" smtClean="0"/>
              <a:t>バックグラウンド分布関数の</a:t>
            </a:r>
            <a:r>
              <a:rPr lang="en-US" altLang="ja-JP" dirty="0" smtClean="0"/>
              <a:t> Shape Parameterization :              					                                      (+3.46, -4.50) %</a:t>
            </a:r>
          </a:p>
          <a:p>
            <a:pPr lvl="1"/>
            <a:r>
              <a:rPr lang="ja-JP" altLang="en-US" dirty="0" smtClean="0"/>
              <a:t>シグナル分布関数の</a:t>
            </a:r>
            <a:r>
              <a:rPr lang="en-US" altLang="ja-JP" dirty="0" smtClean="0"/>
              <a:t> Parameterization : (+0.59, -0.76) %</a:t>
            </a:r>
          </a:p>
          <a:p>
            <a:pPr lvl="1"/>
            <a:r>
              <a:rPr lang="en-US" altLang="ja-JP" dirty="0" err="1" smtClean="0"/>
              <a:t>Br(D</a:t>
            </a:r>
            <a:r>
              <a:rPr lang="en-US" altLang="ja-JP" dirty="0" smtClean="0"/>
              <a:t> ‐&gt; K</a:t>
            </a:r>
            <a:r>
              <a:rPr lang="en-US" altLang="ja-JP" dirty="0" smtClean="0">
                <a:latin typeface="Symbol"/>
              </a:rPr>
              <a:t>π)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の不確定性</a:t>
            </a:r>
            <a:r>
              <a:rPr lang="en-US" altLang="ja-JP" dirty="0" smtClean="0"/>
              <a:t> :               1.3 % (← PDG 2009</a:t>
            </a:r>
            <a:r>
              <a:rPr lang="ja-JP" altLang="en-US" dirty="0" smtClean="0"/>
              <a:t>の値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使用したデータの</a:t>
            </a:r>
            <a:r>
              <a:rPr lang="en-US" altLang="ja-JP" dirty="0" smtClean="0"/>
              <a:t>BB </a:t>
            </a:r>
            <a:r>
              <a:rPr lang="ja-JP" altLang="en-US" dirty="0" smtClean="0"/>
              <a:t>ペア数の誤差</a:t>
            </a:r>
            <a:r>
              <a:rPr lang="en-US" altLang="ja-JP" dirty="0" smtClean="0"/>
              <a:t> : 1.4 %</a:t>
            </a: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総和</a:t>
            </a:r>
            <a:r>
              <a:rPr lang="en-US" altLang="ja-JP" dirty="0" smtClean="0"/>
              <a:t> : (+4.75, -5.57) %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Br (B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) = (3.86   </a:t>
            </a:r>
            <a:r>
              <a:rPr lang="en-US" altLang="ja-JP" dirty="0" smtClean="0">
                <a:solidFill>
                  <a:srgbClr val="FF0000"/>
                </a:solidFill>
              </a:rPr>
              <a:t>± 0.64 </a:t>
            </a:r>
            <a:r>
              <a:rPr lang="ja-JP" altLang="ja-JP" dirty="0" smtClean="0"/>
              <a:t>　</a:t>
            </a:r>
            <a:r>
              <a:rPr lang="en-US" altLang="ja-JP" dirty="0" smtClean="0"/>
              <a:t>	     )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 10</a:t>
            </a:r>
            <a:r>
              <a:rPr lang="en-US" altLang="ja-JP" baseline="30000" dirty="0" smtClean="0"/>
              <a:t>-5</a:t>
            </a:r>
            <a:endParaRPr lang="ja-JP" altLang="en-US" baseline="30000" dirty="0" smtClean="0"/>
          </a:p>
          <a:p>
            <a:pPr lvl="8"/>
            <a:r>
              <a:rPr lang="en-US" altLang="ja-JP" dirty="0" smtClean="0"/>
              <a:t>preliminary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4629" y="3890871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5571" y="5589024"/>
            <a:ext cx="700007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+ 0.18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- 0.22</a:t>
            </a:r>
            <a:endParaRPr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6678" y="5444888"/>
            <a:ext cx="1005379" cy="338544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統計誤差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74970" y="5404358"/>
            <a:ext cx="1005379" cy="338544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ja-JP" altLang="en-US" sz="1600" dirty="0" smtClean="0">
                <a:solidFill>
                  <a:srgbClr val="0000FF"/>
                </a:solidFill>
              </a:rPr>
              <a:t>系統誤差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25779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B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→ D K*</a:t>
            </a:r>
            <a:r>
              <a:rPr lang="en-US" altLang="ja-JP" sz="2800" baseline="30000" dirty="0" smtClean="0"/>
              <a:t>0 </a:t>
            </a:r>
            <a:r>
              <a:rPr lang="ja-JP" altLang="en-US" sz="2800" dirty="0" smtClean="0"/>
              <a:t>崩壊は</a:t>
            </a:r>
          </a:p>
          <a:p>
            <a:pPr>
              <a:buNone/>
            </a:pPr>
            <a:r>
              <a:rPr lang="ja-JP" altLang="en-US" sz="2800" dirty="0" smtClean="0">
                <a:latin typeface="Symbol" charset="2"/>
                <a:cs typeface="Symbol" charset="2"/>
              </a:rPr>
              <a:t>	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f</a:t>
            </a:r>
            <a:r>
              <a:rPr lang="en-US" altLang="ja-JP" sz="2800" baseline="-25000" dirty="0" smtClean="0"/>
              <a:t>3</a:t>
            </a:r>
            <a:r>
              <a:rPr lang="en-US" altLang="ja-JP" sz="2800" baseline="30000" dirty="0" smtClean="0"/>
              <a:t> </a:t>
            </a:r>
            <a:r>
              <a:rPr lang="ja-JP" altLang="en-US" sz="2800" dirty="0" smtClean="0"/>
              <a:t>の決定に重要な崩壊モードの一つ。</a:t>
            </a:r>
          </a:p>
          <a:p>
            <a:r>
              <a:rPr lang="en-US" altLang="ja-JP" sz="2800" dirty="0" smtClean="0"/>
              <a:t>B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→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D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K*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崩壊の分岐比を得た。</a:t>
            </a:r>
          </a:p>
          <a:p>
            <a:pPr lvl="1"/>
            <a:r>
              <a:rPr lang="en-US" altLang="ja-JP" sz="2400" dirty="0" smtClean="0"/>
              <a:t>Br = (3.86 ± 0.64 	 </a:t>
            </a: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) </a:t>
            </a:r>
            <a:r>
              <a:rPr lang="en-US" altLang="ja-JP" sz="2400" dirty="0" err="1" smtClean="0"/>
              <a:t>x</a:t>
            </a:r>
            <a:r>
              <a:rPr lang="en-US" altLang="ja-JP" sz="2400" dirty="0" smtClean="0"/>
              <a:t> 10</a:t>
            </a:r>
            <a:r>
              <a:rPr lang="en-US" altLang="ja-JP" sz="2400" baseline="30000" dirty="0" smtClean="0"/>
              <a:t>-5</a:t>
            </a:r>
            <a:r>
              <a:rPr lang="ja-JP" altLang="en-US" sz="2400" baseline="30000" dirty="0" smtClean="0"/>
              <a:t>			</a:t>
            </a:r>
            <a:r>
              <a:rPr lang="en-US" altLang="ja-JP" sz="2400" baseline="30000" dirty="0" smtClean="0"/>
              <a:t>- preliminary</a:t>
            </a:r>
            <a:endParaRPr lang="ja-JP" altLang="en-US" sz="2400" baseline="30000" dirty="0" smtClean="0"/>
          </a:p>
          <a:p>
            <a:pPr lvl="1"/>
            <a:r>
              <a:rPr lang="en-US" altLang="ja-JP" sz="2000" dirty="0" smtClean="0"/>
              <a:t>(4.8        ± 0.5) </a:t>
            </a:r>
            <a:r>
              <a:rPr lang="en-US" altLang="ja-JP" sz="2000" dirty="0" err="1" smtClean="0"/>
              <a:t>x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-5</a:t>
            </a:r>
            <a:r>
              <a:rPr lang="ja-JP" altLang="en-US" sz="2000" baseline="30000" dirty="0" smtClean="0"/>
              <a:t>	</a:t>
            </a:r>
            <a:r>
              <a:rPr lang="en-US" altLang="ja-JP" sz="2000" dirty="0" smtClean="0"/>
              <a:t> Belle 2003 (85 M BB</a:t>
            </a:r>
            <a:r>
              <a:rPr lang="ja-JP" altLang="en-US" sz="2000" dirty="0" smtClean="0"/>
              <a:t>ペア分</a:t>
            </a:r>
            <a:r>
              <a:rPr lang="en-US" altLang="ja-JP" sz="2000" dirty="0" smtClean="0"/>
              <a:t>)</a:t>
            </a:r>
          </a:p>
          <a:p>
            <a:pPr lvl="1"/>
            <a:r>
              <a:rPr lang="en-US" altLang="ja-JP" sz="2000" dirty="0" smtClean="0"/>
              <a:t>(4.0 ± 0.7 ± 0.3) </a:t>
            </a:r>
            <a:r>
              <a:rPr lang="en-US" altLang="ja-JP" sz="2000" dirty="0" err="1" smtClean="0"/>
              <a:t>x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-5</a:t>
            </a:r>
            <a:r>
              <a:rPr lang="ja-JP" altLang="en-US" sz="2000" baseline="30000" dirty="0" smtClean="0"/>
              <a:t>	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BaBar</a:t>
            </a:r>
            <a:r>
              <a:rPr lang="en-US" altLang="ja-JP" sz="2000" dirty="0" smtClean="0"/>
              <a:t> 2006 (226 M BB</a:t>
            </a:r>
            <a:r>
              <a:rPr lang="ja-JP" altLang="en-US" sz="2000" dirty="0" smtClean="0"/>
              <a:t>ペア分</a:t>
            </a:r>
            <a:r>
              <a:rPr lang="en-US" altLang="ja-JP" sz="2000" dirty="0" smtClean="0"/>
              <a:t>)</a:t>
            </a:r>
            <a:endParaRPr lang="ja-JP" altLang="en-US" sz="2000" dirty="0" smtClean="0"/>
          </a:p>
          <a:p>
            <a:pPr>
              <a:buNone/>
            </a:pPr>
            <a:endParaRPr lang="ja-JP" altLang="en-US" sz="2800" dirty="0" smtClean="0"/>
          </a:p>
          <a:p>
            <a:r>
              <a:rPr lang="ja-JP" altLang="en-US" sz="2800" dirty="0" smtClean="0"/>
              <a:t>今後、</a:t>
            </a:r>
            <a:r>
              <a:rPr lang="en-US" altLang="ja-JP" sz="2800" dirty="0" smtClean="0"/>
              <a:t>B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→ D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K*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崩壊の崩壊分岐比も求め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f</a:t>
            </a:r>
            <a:r>
              <a:rPr lang="en-US" altLang="ja-JP" sz="2800" baseline="-25000" dirty="0" smtClean="0"/>
              <a:t>3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測定をしたい。</a:t>
            </a:r>
          </a:p>
          <a:p>
            <a:pPr lvl="1"/>
            <a:r>
              <a:rPr lang="en-US" altLang="ja-JP" sz="2400" dirty="0" err="1" smtClean="0"/>
              <a:t>Neurobayes</a:t>
            </a:r>
            <a:r>
              <a:rPr lang="en-US" altLang="ja-JP" sz="2400" dirty="0" smtClean="0"/>
              <a:t> for </a:t>
            </a:r>
            <a:r>
              <a:rPr lang="en-US" altLang="ja-JP" sz="2400" dirty="0" err="1" smtClean="0"/>
              <a:t>qq</a:t>
            </a:r>
            <a:r>
              <a:rPr lang="en-US" altLang="ja-JP" sz="2400" dirty="0" smtClean="0"/>
              <a:t> suppression</a:t>
            </a:r>
            <a:endParaRPr lang="ja-JP" altLang="en-US" sz="2400" dirty="0" smtClean="0"/>
          </a:p>
          <a:p>
            <a:endParaRPr lang="ja-JP" altLang="en-US" sz="2800" dirty="0" smtClean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696281" y="2673386"/>
            <a:ext cx="297038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207" y="3010274"/>
            <a:ext cx="700007" cy="58476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</a:rPr>
              <a:t>+ 0.18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</a:rPr>
              <a:t>- 0.22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9680" y="3435943"/>
            <a:ext cx="544591" cy="523210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1400" b="1" dirty="0" smtClean="0"/>
              <a:t>+ 1.1</a:t>
            </a:r>
          </a:p>
          <a:p>
            <a:r>
              <a:rPr lang="en-US" altLang="ja-JP" sz="1400" b="1" dirty="0" smtClean="0"/>
              <a:t>- 1.0</a:t>
            </a:r>
            <a:endParaRPr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4088" y="3288794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40440" y="364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3635207" y="3010274"/>
            <a:ext cx="700007" cy="58476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2964" y="2825608"/>
            <a:ext cx="255103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Background study</a:t>
            </a:r>
            <a:r>
              <a:rPr lang="ja-JP" altLang="en-US" dirty="0" smtClean="0"/>
              <a:t>の賜物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系統誤差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5" name="コンテンツ プレースホルダ 4"/>
          <p:cNvGraphicFramePr>
            <a:graphicFrameLocks/>
          </p:cNvGraphicFramePr>
          <p:nvPr/>
        </p:nvGraphicFramePr>
        <p:xfrm>
          <a:off x="1468576" y="216798"/>
          <a:ext cx="6437760" cy="650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780"/>
                <a:gridCol w="1211134"/>
                <a:gridCol w="1672910"/>
                <a:gridCol w="1095271"/>
                <a:gridCol w="1424665"/>
              </a:tblGrid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Mode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PDG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*10</a:t>
                      </a:r>
                      <a:r>
                        <a:rPr kumimoji="1" lang="en-US" altLang="ja-JP" sz="1800" baseline="30000" dirty="0" smtClean="0"/>
                        <a:t>-5</a:t>
                      </a:r>
                      <a:endParaRPr kumimoji="1" lang="ja-JP" alt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DECAY.DEC*10</a:t>
                      </a:r>
                      <a:r>
                        <a:rPr kumimoji="1" lang="en-US" altLang="ja-JP" sz="1800" baseline="30000" dirty="0" smtClean="0"/>
                        <a:t>-5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Yield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Syst.</a:t>
                      </a:r>
                      <a:r>
                        <a:rPr kumimoji="1" lang="en-US" altLang="ja-JP" sz="1800" baseline="0" dirty="0" smtClean="0"/>
                        <a:t> E</a:t>
                      </a:r>
                      <a:r>
                        <a:rPr kumimoji="1" lang="en-US" altLang="ja-JP" sz="1800" dirty="0" smtClean="0"/>
                        <a:t>rr.[%]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4.2 ± 0.6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4.8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912 ± 42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(+0.59, -0.76)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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448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±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15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491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251 ± 16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+0.73, -0.68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40.2 ± 2.1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720 ± 27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+1.05, -0.60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baseline="0" dirty="0" smtClean="0"/>
                        <a:t>b </a:t>
                      </a:r>
                      <a:r>
                        <a:rPr lang="en-US" altLang="ja-JP" sz="2000" dirty="0" smtClean="0">
                          <a:latin typeface="Symbol" charset="2"/>
                          <a:sym typeface="Symbol" charset="2"/>
                        </a:rPr>
                        <a:t>r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32 ± 5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29</a:t>
                      </a:r>
                      <a:endParaRPr kumimoji="1" lang="ja-JP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60.0 ± 7.7</a:t>
                      </a:r>
                      <a:endParaRPr kumimoji="1" lang="ja-JP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+0.04,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-0.09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smtClean="0">
                          <a:latin typeface="Symbol" charset="2"/>
                          <a:sym typeface="Symbol" charset="2"/>
                        </a:rPr>
                        <a:t>r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*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29</a:t>
                      </a:r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-25000" dirty="0" smtClean="0"/>
                        <a:t>2</a:t>
                      </a:r>
                      <a:r>
                        <a:rPr kumimoji="1" lang="en-US" altLang="ja-JP" sz="1800" baseline="30000" dirty="0" smtClean="0"/>
                        <a:t>-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</a:t>
                      </a:r>
                      <a:r>
                        <a:rPr kumimoji="1" lang="en-US" altLang="ja-JP" sz="1800" baseline="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210 ± 100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38.0 ± 6.2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+0.29,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-0.44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&lt; 6.9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4.8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339 ± 18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+0.25,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-2.20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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*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*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78.8 ± 2.6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+0.01,</a:t>
                      </a:r>
                      <a:r>
                        <a:rPr kumimoji="1" lang="en-US" altLang="ja-JP" sz="1800" baseline="0" dirty="0" smtClean="0"/>
                        <a:t> -0.10</a:t>
                      </a:r>
                      <a:endParaRPr kumimoji="1" lang="ja-JP" altLang="en-US" sz="1800" dirty="0" smtClean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K*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53 ± 4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197 ± 14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+0.38,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-0.54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30000" dirty="0" smtClean="0"/>
                        <a:t>-</a:t>
                      </a:r>
                      <a:r>
                        <a:rPr kumimoji="1" lang="en-US" altLang="ja-JP" sz="1800" dirty="0" smtClean="0"/>
                        <a:t> K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21.4 ± 1.6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174 ± 13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+0.50,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-0.76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r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1340 ± 180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1340</a:t>
                      </a:r>
                      <a:endParaRPr kumimoji="1" lang="ja-JP" altLang="en-US" sz="18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1240 ± 35</a:t>
                      </a:r>
                      <a:endParaRPr kumimoji="1" lang="ja-JP" altLang="en-US" sz="18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+3.14,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-3.68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30000" dirty="0" smtClean="0"/>
                        <a:t>-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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680 ± 90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460</a:t>
                      </a:r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K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41.6 ± 3.3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36</a:t>
                      </a:r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r>
                        <a:rPr kumimoji="1" lang="en-US" altLang="ja-JP" sz="1800" baseline="30000" dirty="0" smtClean="0"/>
                        <a:t>-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err="1" smtClean="0">
                          <a:latin typeface="Symbol" charset="2"/>
                          <a:sym typeface="Symbol" charset="2"/>
                        </a:rPr>
                        <a:t></a:t>
                      </a:r>
                      <a:r>
                        <a:rPr kumimoji="1" lang="en-US" altLang="ja-JP" sz="1800" baseline="30000" dirty="0" smtClean="0"/>
                        <a:t>+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268 ± 13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287</a:t>
                      </a:r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D*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lang="en-US" altLang="ja-JP" sz="2000" dirty="0" smtClean="0">
                          <a:latin typeface="Symbol" charset="2"/>
                          <a:sym typeface="Symbol" charset="2"/>
                        </a:rPr>
                        <a:t>r</a:t>
                      </a:r>
                      <a:r>
                        <a:rPr kumimoji="1" lang="en-US" altLang="ja-JP" sz="1800" baseline="300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213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&lt; 51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29</a:t>
                      </a:r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6783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Sum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+3.46,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-4.50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ja-JP" altLang="en-US" dirty="0" smtClean="0"/>
              <a:t>崩壊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195113"/>
            <a:ext cx="8229600" cy="393105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本研究では</a:t>
            </a:r>
            <a:r>
              <a:rPr lang="en-US" altLang="ja-JP" dirty="0" smtClean="0"/>
              <a:t>  </a:t>
            </a:r>
            <a:r>
              <a:rPr lang="en-US" altLang="ja-JP" i="1" dirty="0" err="1" smtClean="0"/>
              <a:t>f</a:t>
            </a:r>
            <a:r>
              <a:rPr lang="en-US" altLang="ja-JP" dirty="0" smtClean="0"/>
              <a:t> =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を使用。</a:t>
            </a:r>
            <a:endParaRPr lang="en-US" altLang="ja-JP" dirty="0" smtClean="0"/>
          </a:p>
          <a:p>
            <a:r>
              <a:rPr lang="en-US" altLang="ja-JP" dirty="0" smtClean="0"/>
              <a:t>D</a:t>
            </a:r>
            <a:r>
              <a:rPr lang="en-US" altLang="ja-JP" baseline="30000" dirty="0" smtClean="0"/>
              <a:t>0</a:t>
            </a:r>
            <a:r>
              <a:rPr lang="ja-JP" altLang="en-US" dirty="0" smtClean="0"/>
              <a:t>からの寄与が小さいため、</a:t>
            </a:r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崩壊の分岐比を測定する事とほぼ同値。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本報告では、</a:t>
            </a:r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について発表する。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</a:t>
            </a:r>
            <a:r>
              <a:rPr lang="en-US" altLang="ja-JP" baseline="-25000" dirty="0" smtClean="0"/>
              <a:t>ADS</a:t>
            </a:r>
            <a:r>
              <a:rPr lang="ja-JP" altLang="en-US" dirty="0" smtClean="0"/>
              <a:t>を求めるために必要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9448" y="4186933"/>
            <a:ext cx="338530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400" dirty="0" smtClean="0"/>
              <a:t>_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9935" y="25128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_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序論</a:t>
            </a:r>
          </a:p>
          <a:p>
            <a:pPr lvl="2"/>
            <a:r>
              <a:rPr lang="en-US" altLang="ja-JP" dirty="0" smtClean="0"/>
              <a:t>Belle </a:t>
            </a:r>
            <a:r>
              <a:rPr lang="ja-JP" altLang="en-US" dirty="0" smtClean="0"/>
              <a:t>実験</a:t>
            </a:r>
          </a:p>
          <a:p>
            <a:pPr lvl="2"/>
            <a:r>
              <a:rPr lang="en-US" altLang="ja-JP" dirty="0" smtClean="0"/>
              <a:t>CP</a:t>
            </a:r>
            <a:r>
              <a:rPr lang="ja-JP" altLang="en-US" dirty="0" smtClean="0"/>
              <a:t>非保存角</a:t>
            </a: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3</a:t>
            </a:r>
            <a:endParaRPr lang="ja-JP" altLang="en-US" dirty="0" smtClean="0"/>
          </a:p>
          <a:p>
            <a:pPr marL="342814" lvl="1" indent="-342814">
              <a:buFont typeface="Arial"/>
              <a:buChar char="•"/>
            </a:pPr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崩壊分岐比の測定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再構成</a:t>
            </a:r>
          </a:p>
          <a:p>
            <a:pPr lvl="2"/>
            <a:r>
              <a:rPr lang="ja-JP" altLang="en-US" dirty="0" smtClean="0"/>
              <a:t>バックグラウンドの抑制</a:t>
            </a:r>
          </a:p>
          <a:p>
            <a:pPr lvl="2"/>
            <a:r>
              <a:rPr lang="ja-JP" altLang="en-US" dirty="0" smtClean="0"/>
              <a:t>崩壊分岐比の測定</a:t>
            </a:r>
          </a:p>
          <a:p>
            <a:pPr lvl="2"/>
            <a:r>
              <a:rPr lang="ja-JP" altLang="en-US" dirty="0" smtClean="0"/>
              <a:t>系統誤差</a:t>
            </a:r>
            <a:endParaRPr lang="ja-JP" altLang="en-US" baseline="30000" dirty="0" smtClean="0"/>
          </a:p>
          <a:p>
            <a:r>
              <a:rPr lang="ja-JP" altLang="en-US" dirty="0" smtClean="0"/>
              <a:t>まとめ</a:t>
            </a:r>
          </a:p>
          <a:p>
            <a:endParaRPr lang="ja-JP" altLang="en-US" dirty="0" smtClean="0"/>
          </a:p>
          <a:p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646774" y="3173113"/>
            <a:ext cx="297038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 descr="ピクチャ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579" y="2880854"/>
            <a:ext cx="4553421" cy="943886"/>
          </a:xfrm>
          <a:prstGeom prst="rect">
            <a:avLst/>
          </a:prstGeom>
        </p:spPr>
      </p:pic>
      <p:pic>
        <p:nvPicPr>
          <p:cNvPr id="7" name="図 6" descr="ピクチャ 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79" y="4959346"/>
            <a:ext cx="4594111" cy="890109"/>
          </a:xfrm>
          <a:prstGeom prst="rect">
            <a:avLst/>
          </a:prstGeom>
        </p:spPr>
      </p:pic>
      <p:pic>
        <p:nvPicPr>
          <p:cNvPr id="9" name="図 8" descr="ピクチャ 15.pn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9977"/>
            <a:ext cx="9144000" cy="695325"/>
          </a:xfrm>
          <a:prstGeom prst="rect">
            <a:avLst/>
          </a:prstGeom>
        </p:spPr>
      </p:pic>
      <p:pic>
        <p:nvPicPr>
          <p:cNvPr id="10" name="図 9" descr="ピクチャ 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579" y="2052957"/>
            <a:ext cx="4594111" cy="827897"/>
          </a:xfrm>
          <a:prstGeom prst="rect">
            <a:avLst/>
          </a:prstGeom>
        </p:spPr>
      </p:pic>
      <p:pic>
        <p:nvPicPr>
          <p:cNvPr id="11" name="図 10" descr="ピクチャ 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579" y="3824740"/>
            <a:ext cx="4570161" cy="1134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12664" y="1219239"/>
            <a:ext cx="32422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altLang="ja-JP" sz="2800" b="1" i="1" baseline="-25000" dirty="0" smtClean="0">
                <a:solidFill>
                  <a:srgbClr val="FF0000"/>
                </a:solidFill>
              </a:rPr>
              <a:t>3</a:t>
            </a:r>
            <a:endParaRPr kumimoji="1" lang="ja-JP" altLang="en-US" sz="28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本解析で扱う崩壊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f</a:t>
            </a:r>
            <a:r>
              <a:rPr lang="en-US" altLang="ja-JP" dirty="0" smtClean="0"/>
              <a:t> =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</a:p>
          <a:p>
            <a:pPr lvl="1"/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(B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, 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タグ</a:t>
            </a:r>
            <a:r>
              <a:rPr lang="en-US" altLang="ja-JP" dirty="0" smtClean="0"/>
              <a:t>)</a:t>
            </a:r>
          </a:p>
          <a:p>
            <a:pPr lvl="1"/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570634" y="3224945"/>
            <a:ext cx="297038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046464" y="2293559"/>
            <a:ext cx="297038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665702" y="2773003"/>
            <a:ext cx="297038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958946" y="5027690"/>
            <a:ext cx="25528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958948" y="5831084"/>
            <a:ext cx="25128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5002246" y="4403695"/>
            <a:ext cx="32008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002246" y="5827906"/>
            <a:ext cx="32008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08076" y="5241545"/>
            <a:ext cx="408126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kumimoji="1" lang="en-US" altLang="ja-JP" b="1" dirty="0" smtClean="0"/>
              <a:t>D</a:t>
            </a:r>
            <a:r>
              <a:rPr lang="en-US" altLang="ja-JP" b="1" baseline="30000" dirty="0" smtClean="0"/>
              <a:t>0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1067" y="5646416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u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1066" y="4872193"/>
            <a:ext cx="28222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kumimoji="1" lang="en-US" altLang="ja-JP" dirty="0" err="1" smtClean="0"/>
              <a:t>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19223" y="5643240"/>
            <a:ext cx="27490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s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9224" y="4220617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d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0882" y="4939856"/>
            <a:ext cx="50381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b="1" dirty="0" smtClean="0"/>
              <a:t>K*</a:t>
            </a:r>
            <a:r>
              <a:rPr lang="en-US" altLang="ja-JP" b="1" baseline="30000" dirty="0" smtClean="0"/>
              <a:t>0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71844" y="4846199"/>
            <a:ext cx="27490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40848" y="5610857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u</a:t>
            </a:r>
            <a:endParaRPr kumimoji="1" lang="ja-JP" altLang="en-US" dirty="0"/>
          </a:p>
        </p:txBody>
      </p:sp>
      <p:sp>
        <p:nvSpPr>
          <p:cNvPr id="29" name="フリーフォーム 28"/>
          <p:cNvSpPr/>
          <p:nvPr/>
        </p:nvSpPr>
        <p:spPr>
          <a:xfrm rot="19393892">
            <a:off x="1558440" y="4638739"/>
            <a:ext cx="842317" cy="155495"/>
          </a:xfrm>
          <a:custGeom>
            <a:avLst/>
            <a:gdLst>
              <a:gd name="connsiteX0" fmla="*/ 0 w 842317"/>
              <a:gd name="connsiteY0" fmla="*/ 194370 h 198689"/>
              <a:gd name="connsiteX1" fmla="*/ 64794 w 842317"/>
              <a:gd name="connsiteY1" fmla="*/ 103664 h 198689"/>
              <a:gd name="connsiteX2" fmla="*/ 142546 w 842317"/>
              <a:gd name="connsiteY2" fmla="*/ 194370 h 198689"/>
              <a:gd name="connsiteX3" fmla="*/ 259174 w 842317"/>
              <a:gd name="connsiteY3" fmla="*/ 77748 h 198689"/>
              <a:gd name="connsiteX4" fmla="*/ 323968 w 842317"/>
              <a:gd name="connsiteY4" fmla="*/ 194370 h 198689"/>
              <a:gd name="connsiteX5" fmla="*/ 440597 w 842317"/>
              <a:gd name="connsiteY5" fmla="*/ 64790 h 198689"/>
              <a:gd name="connsiteX6" fmla="*/ 518349 w 842317"/>
              <a:gd name="connsiteY6" fmla="*/ 155496 h 198689"/>
              <a:gd name="connsiteX7" fmla="*/ 647936 w 842317"/>
              <a:gd name="connsiteY7" fmla="*/ 38874 h 198689"/>
              <a:gd name="connsiteX8" fmla="*/ 725689 w 842317"/>
              <a:gd name="connsiteY8" fmla="*/ 142538 h 198689"/>
              <a:gd name="connsiteX9" fmla="*/ 842317 w 842317"/>
              <a:gd name="connsiteY9" fmla="*/ 0 h 19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2317" h="198689">
                <a:moveTo>
                  <a:pt x="0" y="194370"/>
                </a:moveTo>
                <a:cubicBezTo>
                  <a:pt x="20518" y="149017"/>
                  <a:pt x="41036" y="103664"/>
                  <a:pt x="64794" y="103664"/>
                </a:cubicBezTo>
                <a:cubicBezTo>
                  <a:pt x="88552" y="103664"/>
                  <a:pt x="110149" y="198689"/>
                  <a:pt x="142546" y="194370"/>
                </a:cubicBezTo>
                <a:cubicBezTo>
                  <a:pt x="174943" y="190051"/>
                  <a:pt x="228937" y="77748"/>
                  <a:pt x="259174" y="77748"/>
                </a:cubicBezTo>
                <a:cubicBezTo>
                  <a:pt x="289411" y="77748"/>
                  <a:pt x="293731" y="196530"/>
                  <a:pt x="323968" y="194370"/>
                </a:cubicBezTo>
                <a:cubicBezTo>
                  <a:pt x="354205" y="192210"/>
                  <a:pt x="408200" y="71269"/>
                  <a:pt x="440597" y="64790"/>
                </a:cubicBezTo>
                <a:cubicBezTo>
                  <a:pt x="472994" y="58311"/>
                  <a:pt x="483793" y="159815"/>
                  <a:pt x="518349" y="155496"/>
                </a:cubicBezTo>
                <a:cubicBezTo>
                  <a:pt x="552906" y="151177"/>
                  <a:pt x="613379" y="41034"/>
                  <a:pt x="647936" y="38874"/>
                </a:cubicBezTo>
                <a:cubicBezTo>
                  <a:pt x="682493" y="36714"/>
                  <a:pt x="693292" y="149017"/>
                  <a:pt x="725689" y="142538"/>
                </a:cubicBezTo>
                <a:cubicBezTo>
                  <a:pt x="758086" y="136059"/>
                  <a:pt x="842317" y="0"/>
                  <a:pt x="842317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>
            <a:stCxn id="29" idx="9"/>
          </p:cNvCxnSpPr>
          <p:nvPr/>
        </p:nvCxnSpPr>
        <p:spPr>
          <a:xfrm>
            <a:off x="2270436" y="4402109"/>
            <a:ext cx="1269273" cy="236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9" idx="9"/>
          </p:cNvCxnSpPr>
          <p:nvPr/>
        </p:nvCxnSpPr>
        <p:spPr>
          <a:xfrm flipV="1">
            <a:off x="2270434" y="4185421"/>
            <a:ext cx="1241380" cy="216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471844" y="4454295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d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71845" y="4000755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u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95689" y="4370087"/>
            <a:ext cx="45073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kumimoji="1" lang="en-US" altLang="ja-JP" dirty="0" smtClean="0"/>
              <a:t>W-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>
            <a:stCxn id="60" idx="34"/>
          </p:cNvCxnSpPr>
          <p:nvPr/>
        </p:nvCxnSpPr>
        <p:spPr>
          <a:xfrm rot="5400000" flipH="1" flipV="1">
            <a:off x="7241532" y="4017310"/>
            <a:ext cx="135805" cy="178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60" idx="34"/>
          </p:cNvCxnSpPr>
          <p:nvPr/>
        </p:nvCxnSpPr>
        <p:spPr>
          <a:xfrm rot="16200000" flipH="1">
            <a:off x="7090633" y="4304012"/>
            <a:ext cx="437603" cy="178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フリーフォーム 59"/>
          <p:cNvSpPr/>
          <p:nvPr/>
        </p:nvSpPr>
        <p:spPr>
          <a:xfrm rot="18646349">
            <a:off x="5594803" y="5296496"/>
            <a:ext cx="1049656" cy="239872"/>
          </a:xfrm>
          <a:custGeom>
            <a:avLst/>
            <a:gdLst>
              <a:gd name="connsiteX0" fmla="*/ 0 w 1049656"/>
              <a:gd name="connsiteY0" fmla="*/ 149166 h 239872"/>
              <a:gd name="connsiteX1" fmla="*/ 25917 w 1049656"/>
              <a:gd name="connsiteY1" fmla="*/ 110292 h 239872"/>
              <a:gd name="connsiteX2" fmla="*/ 38876 w 1049656"/>
              <a:gd name="connsiteY2" fmla="*/ 71418 h 239872"/>
              <a:gd name="connsiteX3" fmla="*/ 116628 w 1049656"/>
              <a:gd name="connsiteY3" fmla="*/ 45502 h 239872"/>
              <a:gd name="connsiteX4" fmla="*/ 155504 w 1049656"/>
              <a:gd name="connsiteY4" fmla="*/ 19587 h 239872"/>
              <a:gd name="connsiteX5" fmla="*/ 272133 w 1049656"/>
              <a:gd name="connsiteY5" fmla="*/ 32545 h 239872"/>
              <a:gd name="connsiteX6" fmla="*/ 246215 w 1049656"/>
              <a:gd name="connsiteY6" fmla="*/ 213956 h 239872"/>
              <a:gd name="connsiteX7" fmla="*/ 168463 w 1049656"/>
              <a:gd name="connsiteY7" fmla="*/ 200998 h 239872"/>
              <a:gd name="connsiteX8" fmla="*/ 168463 w 1049656"/>
              <a:gd name="connsiteY8" fmla="*/ 110292 h 239872"/>
              <a:gd name="connsiteX9" fmla="*/ 207339 w 1049656"/>
              <a:gd name="connsiteY9" fmla="*/ 84376 h 239872"/>
              <a:gd name="connsiteX10" fmla="*/ 285092 w 1049656"/>
              <a:gd name="connsiteY10" fmla="*/ 58460 h 239872"/>
              <a:gd name="connsiteX11" fmla="*/ 323968 w 1049656"/>
              <a:gd name="connsiteY11" fmla="*/ 19587 h 239872"/>
              <a:gd name="connsiteX12" fmla="*/ 440596 w 1049656"/>
              <a:gd name="connsiteY12" fmla="*/ 58460 h 239872"/>
              <a:gd name="connsiteX13" fmla="*/ 440596 w 1049656"/>
              <a:gd name="connsiteY13" fmla="*/ 188040 h 239872"/>
              <a:gd name="connsiteX14" fmla="*/ 362844 w 1049656"/>
              <a:gd name="connsiteY14" fmla="*/ 213956 h 239872"/>
              <a:gd name="connsiteX15" fmla="*/ 362844 w 1049656"/>
              <a:gd name="connsiteY15" fmla="*/ 97334 h 239872"/>
              <a:gd name="connsiteX16" fmla="*/ 414679 w 1049656"/>
              <a:gd name="connsiteY16" fmla="*/ 84376 h 239872"/>
              <a:gd name="connsiteX17" fmla="*/ 479473 w 1049656"/>
              <a:gd name="connsiteY17" fmla="*/ 58460 h 239872"/>
              <a:gd name="connsiteX18" fmla="*/ 583142 w 1049656"/>
              <a:gd name="connsiteY18" fmla="*/ 32545 h 239872"/>
              <a:gd name="connsiteX19" fmla="*/ 622018 w 1049656"/>
              <a:gd name="connsiteY19" fmla="*/ 45502 h 239872"/>
              <a:gd name="connsiteX20" fmla="*/ 660895 w 1049656"/>
              <a:gd name="connsiteY20" fmla="*/ 175082 h 239872"/>
              <a:gd name="connsiteX21" fmla="*/ 647936 w 1049656"/>
              <a:gd name="connsiteY21" fmla="*/ 213956 h 239872"/>
              <a:gd name="connsiteX22" fmla="*/ 570184 w 1049656"/>
              <a:gd name="connsiteY22" fmla="*/ 239872 h 239872"/>
              <a:gd name="connsiteX23" fmla="*/ 557225 w 1049656"/>
              <a:gd name="connsiteY23" fmla="*/ 200998 h 239872"/>
              <a:gd name="connsiteX24" fmla="*/ 609060 w 1049656"/>
              <a:gd name="connsiteY24" fmla="*/ 97334 h 239872"/>
              <a:gd name="connsiteX25" fmla="*/ 686812 w 1049656"/>
              <a:gd name="connsiteY25" fmla="*/ 71418 h 239872"/>
              <a:gd name="connsiteX26" fmla="*/ 764564 w 1049656"/>
              <a:gd name="connsiteY26" fmla="*/ 45502 h 239872"/>
              <a:gd name="connsiteX27" fmla="*/ 803441 w 1049656"/>
              <a:gd name="connsiteY27" fmla="*/ 32545 h 239872"/>
              <a:gd name="connsiteX28" fmla="*/ 855276 w 1049656"/>
              <a:gd name="connsiteY28" fmla="*/ 45502 h 239872"/>
              <a:gd name="connsiteX29" fmla="*/ 894152 w 1049656"/>
              <a:gd name="connsiteY29" fmla="*/ 123250 h 239872"/>
              <a:gd name="connsiteX30" fmla="*/ 829358 w 1049656"/>
              <a:gd name="connsiteY30" fmla="*/ 226914 h 239872"/>
              <a:gd name="connsiteX31" fmla="*/ 751606 w 1049656"/>
              <a:gd name="connsiteY31" fmla="*/ 213956 h 239872"/>
              <a:gd name="connsiteX32" fmla="*/ 764564 w 1049656"/>
              <a:gd name="connsiteY32" fmla="*/ 110292 h 239872"/>
              <a:gd name="connsiteX33" fmla="*/ 803441 w 1049656"/>
              <a:gd name="connsiteY33" fmla="*/ 84376 h 239872"/>
              <a:gd name="connsiteX34" fmla="*/ 1049656 w 1049656"/>
              <a:gd name="connsiteY34" fmla="*/ 58460 h 2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9656" h="239872">
                <a:moveTo>
                  <a:pt x="0" y="149166"/>
                </a:moveTo>
                <a:cubicBezTo>
                  <a:pt x="8639" y="136208"/>
                  <a:pt x="18952" y="124221"/>
                  <a:pt x="25917" y="110292"/>
                </a:cubicBezTo>
                <a:cubicBezTo>
                  <a:pt x="32026" y="98075"/>
                  <a:pt x="27761" y="79357"/>
                  <a:pt x="38876" y="71418"/>
                </a:cubicBezTo>
                <a:cubicBezTo>
                  <a:pt x="61107" y="55540"/>
                  <a:pt x="93896" y="60655"/>
                  <a:pt x="116628" y="45502"/>
                </a:cubicBezTo>
                <a:lnTo>
                  <a:pt x="155504" y="19587"/>
                </a:lnTo>
                <a:cubicBezTo>
                  <a:pt x="194380" y="23906"/>
                  <a:pt x="250435" y="0"/>
                  <a:pt x="272133" y="32545"/>
                </a:cubicBezTo>
                <a:cubicBezTo>
                  <a:pt x="297370" y="70397"/>
                  <a:pt x="262972" y="163688"/>
                  <a:pt x="246215" y="213956"/>
                </a:cubicBezTo>
                <a:cubicBezTo>
                  <a:pt x="220298" y="209637"/>
                  <a:pt x="191276" y="214033"/>
                  <a:pt x="168463" y="200998"/>
                </a:cubicBezTo>
                <a:cubicBezTo>
                  <a:pt x="143138" y="186527"/>
                  <a:pt x="160971" y="121529"/>
                  <a:pt x="168463" y="110292"/>
                </a:cubicBezTo>
                <a:cubicBezTo>
                  <a:pt x="177102" y="97334"/>
                  <a:pt x="193107" y="90701"/>
                  <a:pt x="207339" y="84376"/>
                </a:cubicBezTo>
                <a:cubicBezTo>
                  <a:pt x="232304" y="73281"/>
                  <a:pt x="285092" y="58460"/>
                  <a:pt x="285092" y="58460"/>
                </a:cubicBezTo>
                <a:cubicBezTo>
                  <a:pt x="298051" y="45502"/>
                  <a:pt x="306079" y="23562"/>
                  <a:pt x="323968" y="19587"/>
                </a:cubicBezTo>
                <a:cubicBezTo>
                  <a:pt x="376344" y="7949"/>
                  <a:pt x="404004" y="34068"/>
                  <a:pt x="440596" y="58460"/>
                </a:cubicBezTo>
                <a:cubicBezTo>
                  <a:pt x="470427" y="103203"/>
                  <a:pt x="498113" y="123337"/>
                  <a:pt x="440596" y="188040"/>
                </a:cubicBezTo>
                <a:cubicBezTo>
                  <a:pt x="422446" y="208458"/>
                  <a:pt x="362844" y="213956"/>
                  <a:pt x="362844" y="213956"/>
                </a:cubicBezTo>
                <a:cubicBezTo>
                  <a:pt x="349840" y="174946"/>
                  <a:pt x="331744" y="140872"/>
                  <a:pt x="362844" y="97334"/>
                </a:cubicBezTo>
                <a:cubicBezTo>
                  <a:pt x="373196" y="82842"/>
                  <a:pt x="397783" y="90008"/>
                  <a:pt x="414679" y="84376"/>
                </a:cubicBezTo>
                <a:cubicBezTo>
                  <a:pt x="436747" y="77020"/>
                  <a:pt x="457240" y="65300"/>
                  <a:pt x="479473" y="58460"/>
                </a:cubicBezTo>
                <a:cubicBezTo>
                  <a:pt x="513518" y="47985"/>
                  <a:pt x="583142" y="32545"/>
                  <a:pt x="583142" y="32545"/>
                </a:cubicBezTo>
                <a:cubicBezTo>
                  <a:pt x="596101" y="36864"/>
                  <a:pt x="614078" y="34387"/>
                  <a:pt x="622018" y="45502"/>
                </a:cubicBezTo>
                <a:cubicBezTo>
                  <a:pt x="634153" y="62489"/>
                  <a:pt x="653967" y="147373"/>
                  <a:pt x="660895" y="175082"/>
                </a:cubicBezTo>
                <a:cubicBezTo>
                  <a:pt x="656575" y="188040"/>
                  <a:pt x="659051" y="206017"/>
                  <a:pt x="647936" y="213956"/>
                </a:cubicBezTo>
                <a:cubicBezTo>
                  <a:pt x="625705" y="229834"/>
                  <a:pt x="570184" y="239872"/>
                  <a:pt x="570184" y="239872"/>
                </a:cubicBezTo>
                <a:cubicBezTo>
                  <a:pt x="565864" y="226914"/>
                  <a:pt x="555717" y="214573"/>
                  <a:pt x="557225" y="200998"/>
                </a:cubicBezTo>
                <a:cubicBezTo>
                  <a:pt x="560034" y="175713"/>
                  <a:pt x="575887" y="113920"/>
                  <a:pt x="609060" y="97334"/>
                </a:cubicBezTo>
                <a:cubicBezTo>
                  <a:pt x="633495" y="85117"/>
                  <a:pt x="660895" y="80057"/>
                  <a:pt x="686812" y="71418"/>
                </a:cubicBezTo>
                <a:lnTo>
                  <a:pt x="764564" y="45502"/>
                </a:lnTo>
                <a:lnTo>
                  <a:pt x="803441" y="32545"/>
                </a:lnTo>
                <a:cubicBezTo>
                  <a:pt x="820719" y="36864"/>
                  <a:pt x="840457" y="35623"/>
                  <a:pt x="855276" y="45502"/>
                </a:cubicBezTo>
                <a:cubicBezTo>
                  <a:pt x="876807" y="59855"/>
                  <a:pt x="886760" y="101075"/>
                  <a:pt x="894152" y="123250"/>
                </a:cubicBezTo>
                <a:cubicBezTo>
                  <a:pt x="884090" y="153433"/>
                  <a:pt x="879117" y="221386"/>
                  <a:pt x="829358" y="226914"/>
                </a:cubicBezTo>
                <a:cubicBezTo>
                  <a:pt x="803244" y="229815"/>
                  <a:pt x="777523" y="218275"/>
                  <a:pt x="751606" y="213956"/>
                </a:cubicBezTo>
                <a:cubicBezTo>
                  <a:pt x="755925" y="179401"/>
                  <a:pt x="751630" y="142625"/>
                  <a:pt x="764564" y="110292"/>
                </a:cubicBezTo>
                <a:cubicBezTo>
                  <a:pt x="770348" y="95832"/>
                  <a:pt x="789209" y="90701"/>
                  <a:pt x="803441" y="84376"/>
                </a:cubicBezTo>
                <a:cubicBezTo>
                  <a:pt x="901711" y="40703"/>
                  <a:pt x="921202" y="58460"/>
                  <a:pt x="1049656" y="584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7" tIns="45709" rIns="91417" bIns="45709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151216" y="4220617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kumimoji="1" lang="en-US" altLang="ja-JP" dirty="0" err="1" smtClean="0"/>
              <a:t>d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150644" y="4661671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u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203052" y="5215531"/>
            <a:ext cx="30589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u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203050" y="5643240"/>
            <a:ext cx="27490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err="1" smtClean="0"/>
              <a:t>s</a:t>
            </a:r>
            <a:endParaRPr kumimoji="1" lang="ja-JP" altLang="en-US" dirty="0"/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511815" y="4130335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3511815" y="4939856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712731" y="4992482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4739928" y="5750080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8249796" y="5749286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8194857" y="4739409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362843" y="5324931"/>
            <a:ext cx="207339" cy="79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3746767" y="4220617"/>
            <a:ext cx="36417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b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="1" baseline="30000" dirty="0" smtClean="0"/>
              <a:t>-</a:t>
            </a:r>
            <a:endParaRPr kumimoji="1" lang="ja-JP" altLang="en-US" b="1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456563" y="4454285"/>
            <a:ext cx="36417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b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="1" baseline="30000" dirty="0" smtClean="0"/>
              <a:t>-</a:t>
            </a:r>
            <a:endParaRPr kumimoji="1" lang="ja-JP" altLang="en-US" b="1" dirty="0"/>
          </a:p>
        </p:txBody>
      </p:sp>
      <p:sp>
        <p:nvSpPr>
          <p:cNvPr id="81" name="正方形/長方形 80"/>
          <p:cNvSpPr/>
          <p:nvPr/>
        </p:nvSpPr>
        <p:spPr>
          <a:xfrm>
            <a:off x="3777764" y="5241535"/>
            <a:ext cx="381234" cy="36932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82" name="正方形/長方形 81"/>
          <p:cNvSpPr/>
          <p:nvPr/>
        </p:nvSpPr>
        <p:spPr>
          <a:xfrm>
            <a:off x="8477972" y="5458574"/>
            <a:ext cx="381234" cy="369322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US" altLang="ja-JP" b="1" dirty="0" smtClean="0"/>
              <a:t>K</a:t>
            </a:r>
            <a:r>
              <a:rPr lang="en-US" altLang="ja-JP" b="1" baseline="30000" dirty="0" smtClean="0"/>
              <a:t>+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83" name="角丸四角形 82"/>
          <p:cNvSpPr/>
          <p:nvPr/>
        </p:nvSpPr>
        <p:spPr>
          <a:xfrm>
            <a:off x="681067" y="4872194"/>
            <a:ext cx="305919" cy="1107987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8182308" y="4220619"/>
            <a:ext cx="274255" cy="842439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8194857" y="5335516"/>
            <a:ext cx="282448" cy="680223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角丸四角形 85"/>
          <p:cNvSpPr/>
          <p:nvPr/>
        </p:nvSpPr>
        <p:spPr>
          <a:xfrm>
            <a:off x="4739927" y="4220618"/>
            <a:ext cx="262318" cy="1759562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角丸四角形 86"/>
          <p:cNvSpPr/>
          <p:nvPr/>
        </p:nvSpPr>
        <p:spPr>
          <a:xfrm>
            <a:off x="3471844" y="4000756"/>
            <a:ext cx="274254" cy="808467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3444899" y="4872194"/>
            <a:ext cx="274255" cy="1140369"/>
          </a:xfrm>
          <a:prstGeom prst="roundRect">
            <a:avLst/>
          </a:prstGeom>
          <a:noFill/>
          <a:ln>
            <a:solidFill>
              <a:srgbClr val="0000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95989" y="6015738"/>
            <a:ext cx="3159815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dirty="0" smtClean="0"/>
              <a:t>Br (D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= (3.89 ± 0.05) %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804722" y="6015738"/>
            <a:ext cx="2302146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dirty="0" smtClean="0"/>
              <a:t>Br (K*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 ~ 67 %</a:t>
            </a:r>
            <a:endParaRPr kumimoji="1" lang="ja-JP" altLang="en-US" dirty="0"/>
          </a:p>
        </p:txBody>
      </p:sp>
      <p:grpSp>
        <p:nvGrpSpPr>
          <p:cNvPr id="4" name="図形グループ 165"/>
          <p:cNvGrpSpPr/>
          <p:nvPr/>
        </p:nvGrpSpPr>
        <p:grpSpPr>
          <a:xfrm>
            <a:off x="3379961" y="1382784"/>
            <a:ext cx="2974908" cy="925302"/>
            <a:chOff x="3379961" y="1382784"/>
            <a:chExt cx="2974908" cy="925302"/>
          </a:xfrm>
        </p:grpSpPr>
        <p:grpSp>
          <p:nvGrpSpPr>
            <p:cNvPr id="6" name="図形グループ 67"/>
            <p:cNvGrpSpPr/>
            <p:nvPr/>
          </p:nvGrpSpPr>
          <p:grpSpPr>
            <a:xfrm>
              <a:off x="3379961" y="1382784"/>
              <a:ext cx="2974908" cy="925302"/>
              <a:chOff x="-838200" y="1219202"/>
              <a:chExt cx="5105401" cy="1600201"/>
            </a:xfrm>
          </p:grpSpPr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>
                <a:off x="3679826" y="1611315"/>
                <a:ext cx="228600" cy="158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Rectangle 29"/>
              <p:cNvSpPr>
                <a:spLocks noChangeArrowheads="1"/>
              </p:cNvSpPr>
              <p:nvPr/>
            </p:nvSpPr>
            <p:spPr bwMode="auto">
              <a:xfrm>
                <a:off x="3668713" y="2393953"/>
                <a:ext cx="381000" cy="76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143000" y="1454156"/>
                <a:ext cx="1379538" cy="603251"/>
                <a:chOff x="1008" y="1732"/>
                <a:chExt cx="869" cy="380"/>
              </a:xfrm>
            </p:grpSpPr>
            <p:sp>
              <p:nvSpPr>
                <p:cNvPr id="135" name="Rectangle 32"/>
                <p:cNvSpPr>
                  <a:spLocks noChangeArrowheads="1"/>
                </p:cNvSpPr>
                <p:nvPr/>
              </p:nvSpPr>
              <p:spPr bwMode="auto">
                <a:xfrm>
                  <a:off x="1761" y="1732"/>
                  <a:ext cx="116" cy="36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6" name="Rectangle 33"/>
                <p:cNvSpPr>
                  <a:spLocks noChangeArrowheads="1"/>
                </p:cNvSpPr>
                <p:nvPr/>
              </p:nvSpPr>
              <p:spPr bwMode="auto">
                <a:xfrm>
                  <a:off x="1056" y="1920"/>
                  <a:ext cx="288" cy="1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37" name="Rectangle 34"/>
                <p:cNvSpPr>
                  <a:spLocks noChangeArrowheads="1"/>
                </p:cNvSpPr>
                <p:nvPr/>
              </p:nvSpPr>
              <p:spPr bwMode="auto">
                <a:xfrm>
                  <a:off x="1008" y="2016"/>
                  <a:ext cx="432" cy="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pic>
            <p:nvPicPr>
              <p:cNvPr id="119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85800" y="1219202"/>
                <a:ext cx="4953001" cy="16002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20" name="Rectangle 37"/>
              <p:cNvSpPr>
                <a:spLocks noChangeArrowheads="1"/>
              </p:cNvSpPr>
              <p:nvPr/>
            </p:nvSpPr>
            <p:spPr bwMode="auto">
              <a:xfrm>
                <a:off x="868349" y="2266030"/>
                <a:ext cx="209549" cy="4561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500"/>
                  </a:spcBef>
                  <a:tabLst>
                    <a:tab pos="0" algn="l"/>
                    <a:tab pos="914174" algn="l"/>
                    <a:tab pos="1828348" algn="l"/>
                    <a:tab pos="2742522" algn="l"/>
                    <a:tab pos="3656696" algn="l"/>
                    <a:tab pos="4570870" algn="l"/>
                    <a:tab pos="5485043" algn="l"/>
                    <a:tab pos="6399217" algn="l"/>
                    <a:tab pos="7313392" algn="l"/>
                    <a:tab pos="8227566" algn="l"/>
                    <a:tab pos="9141738" algn="l"/>
                    <a:tab pos="10055912" algn="l"/>
                  </a:tabLst>
                </a:pPr>
                <a:r>
                  <a:rPr lang="en-US" sz="11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d</a:t>
                </a:r>
                <a:endParaRPr lang="en-US" sz="11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1" name="Rectangle 38"/>
              <p:cNvSpPr>
                <a:spLocks noChangeArrowheads="1"/>
              </p:cNvSpPr>
              <p:nvPr/>
            </p:nvSpPr>
            <p:spPr bwMode="auto">
              <a:xfrm>
                <a:off x="3349597" y="2332890"/>
                <a:ext cx="260349" cy="4561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500"/>
                  </a:spcBef>
                  <a:tabLst>
                    <a:tab pos="0" algn="l"/>
                    <a:tab pos="914174" algn="l"/>
                    <a:tab pos="1828348" algn="l"/>
                    <a:tab pos="2742522" algn="l"/>
                    <a:tab pos="3656696" algn="l"/>
                    <a:tab pos="4570870" algn="l"/>
                    <a:tab pos="5485043" algn="l"/>
                    <a:tab pos="6399217" algn="l"/>
                    <a:tab pos="7313392" algn="l"/>
                    <a:tab pos="8227566" algn="l"/>
                    <a:tab pos="9141738" algn="l"/>
                    <a:tab pos="10055912" algn="l"/>
                  </a:tabLst>
                </a:pPr>
                <a:r>
                  <a:rPr lang="en-US" sz="1100" b="1" dirty="0" err="1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d</a:t>
                </a:r>
                <a:endParaRPr lang="en-US" sz="11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2" name="Rectangle 39"/>
              <p:cNvSpPr>
                <a:spLocks noChangeArrowheads="1"/>
              </p:cNvSpPr>
              <p:nvPr/>
            </p:nvSpPr>
            <p:spPr bwMode="auto">
              <a:xfrm>
                <a:off x="44450" y="1625602"/>
                <a:ext cx="525463" cy="1666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Line 40"/>
              <p:cNvSpPr>
                <a:spLocks noChangeShapeType="1"/>
              </p:cNvSpPr>
              <p:nvPr/>
            </p:nvSpPr>
            <p:spPr bwMode="auto">
              <a:xfrm>
                <a:off x="904875" y="1363665"/>
                <a:ext cx="155575" cy="158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Rectangle 41"/>
              <p:cNvSpPr>
                <a:spLocks noChangeArrowheads="1"/>
              </p:cNvSpPr>
              <p:nvPr/>
            </p:nvSpPr>
            <p:spPr bwMode="auto">
              <a:xfrm>
                <a:off x="1400175" y="1812927"/>
                <a:ext cx="260350" cy="587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Line 42"/>
              <p:cNvSpPr>
                <a:spLocks noChangeShapeType="1"/>
              </p:cNvSpPr>
              <p:nvPr/>
            </p:nvSpPr>
            <p:spPr bwMode="auto">
              <a:xfrm>
                <a:off x="3465513" y="1357315"/>
                <a:ext cx="157163" cy="158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Line 43"/>
              <p:cNvSpPr>
                <a:spLocks noChangeShapeType="1"/>
              </p:cNvSpPr>
              <p:nvPr/>
            </p:nvSpPr>
            <p:spPr bwMode="auto">
              <a:xfrm>
                <a:off x="3452813" y="2146303"/>
                <a:ext cx="155575" cy="158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3381376" y="1682752"/>
                <a:ext cx="300038" cy="841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Rectangle 46"/>
              <p:cNvSpPr>
                <a:spLocks noChangeArrowheads="1"/>
              </p:cNvSpPr>
              <p:nvPr/>
            </p:nvSpPr>
            <p:spPr bwMode="auto">
              <a:xfrm>
                <a:off x="1600200" y="1981202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Rectangle 47"/>
              <p:cNvSpPr>
                <a:spLocks noChangeArrowheads="1"/>
              </p:cNvSpPr>
              <p:nvPr/>
            </p:nvSpPr>
            <p:spPr bwMode="auto">
              <a:xfrm>
                <a:off x="-838200" y="1219202"/>
                <a:ext cx="1524000" cy="381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733801" y="2162178"/>
                <a:ext cx="30480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Line 53"/>
              <p:cNvSpPr>
                <a:spLocks noChangeShapeType="1"/>
              </p:cNvSpPr>
              <p:nvPr/>
            </p:nvSpPr>
            <p:spPr bwMode="auto">
              <a:xfrm>
                <a:off x="3781425" y="1447800"/>
                <a:ext cx="228600" cy="1588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1297538" y="1740218"/>
                <a:ext cx="428625" cy="4270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3" name="正方形/長方形 162"/>
            <p:cNvSpPr/>
            <p:nvPr/>
          </p:nvSpPr>
          <p:spPr>
            <a:xfrm>
              <a:off x="4765845" y="1617781"/>
              <a:ext cx="285215" cy="187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図形グループ 164"/>
          <p:cNvGrpSpPr/>
          <p:nvPr/>
        </p:nvGrpSpPr>
        <p:grpSpPr>
          <a:xfrm>
            <a:off x="5998922" y="1023683"/>
            <a:ext cx="2917102" cy="1318545"/>
            <a:chOff x="5998922" y="1023683"/>
            <a:chExt cx="2917102" cy="1318545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5998922" y="1023683"/>
              <a:ext cx="2917102" cy="1318545"/>
              <a:chOff x="2640" y="1200"/>
              <a:chExt cx="3120" cy="1391"/>
            </a:xfrm>
          </p:grpSpPr>
          <p:grpSp>
            <p:nvGrpSpPr>
              <p:cNvPr id="25" name="Group 4"/>
              <p:cNvGrpSpPr>
                <a:grpSpLocks/>
              </p:cNvGrpSpPr>
              <p:nvPr/>
            </p:nvGrpSpPr>
            <p:grpSpPr bwMode="auto">
              <a:xfrm>
                <a:off x="2640" y="1200"/>
                <a:ext cx="3120" cy="1391"/>
                <a:chOff x="2640" y="1200"/>
                <a:chExt cx="3120" cy="1391"/>
              </a:xfrm>
            </p:grpSpPr>
            <p:grpSp>
              <p:nvGrpSpPr>
                <p:cNvPr id="26" name="Group 5"/>
                <p:cNvGrpSpPr>
                  <a:grpSpLocks/>
                </p:cNvGrpSpPr>
                <p:nvPr/>
              </p:nvGrpSpPr>
              <p:grpSpPr bwMode="auto">
                <a:xfrm>
                  <a:off x="2640" y="1200"/>
                  <a:ext cx="3120" cy="1391"/>
                  <a:chOff x="2640" y="1200"/>
                  <a:chExt cx="3120" cy="1391"/>
                </a:xfrm>
              </p:grpSpPr>
              <p:grpSp>
                <p:nvGrpSpPr>
                  <p:cNvPr id="2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640" y="1238"/>
                    <a:ext cx="3120" cy="1353"/>
                    <a:chOff x="2640" y="1238"/>
                    <a:chExt cx="3120" cy="1353"/>
                  </a:xfrm>
                </p:grpSpPr>
                <p:pic>
                  <p:nvPicPr>
                    <p:cNvPr id="16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2640" y="1289"/>
                      <a:ext cx="3120" cy="130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</p:pic>
                <p:sp>
                  <p:nvSpPr>
                    <p:cNvPr id="16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6" y="1238"/>
                      <a:ext cx="372" cy="2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14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133" y="1854"/>
                    <a:ext cx="326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65" y="2283"/>
                    <a:ext cx="139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1819"/>
                    <a:ext cx="139" cy="20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2334"/>
                    <a:ext cx="139" cy="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2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2" y="1764"/>
                    <a:ext cx="186" cy="327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125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14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c</a:t>
                    </a:r>
                    <a:endParaRPr lang="en-US" sz="14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5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66" y="1640"/>
                    <a:ext cx="97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686"/>
                    <a:ext cx="93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192" y="2250"/>
                    <a:ext cx="161" cy="3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14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d</a:t>
                    </a:r>
                    <a:endParaRPr lang="en-US" sz="14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5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36" y="2222"/>
                    <a:ext cx="130" cy="32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14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d</a:t>
                    </a:r>
                    <a:endParaRPr lang="en-US" sz="14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15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266" y="2140"/>
                    <a:ext cx="97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93" y="1200"/>
                    <a:ext cx="116" cy="36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1910"/>
                    <a:ext cx="113" cy="31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endParaRPr lang="en-US" sz="2000" baseline="30000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1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640" y="1440"/>
                  <a:ext cx="864" cy="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43" name="Rectangle 23"/>
              <p:cNvSpPr>
                <a:spLocks noChangeArrowheads="1"/>
              </p:cNvSpPr>
              <p:nvPr/>
            </p:nvSpPr>
            <p:spPr bwMode="auto">
              <a:xfrm>
                <a:off x="5418" y="1647"/>
                <a:ext cx="288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5465" y="2195"/>
                <a:ext cx="240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64" name="正方形/長方形 163"/>
            <p:cNvSpPr/>
            <p:nvPr/>
          </p:nvSpPr>
          <p:spPr>
            <a:xfrm>
              <a:off x="7239293" y="1072662"/>
              <a:ext cx="348793" cy="42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7" name="テキスト ボックス 166"/>
          <p:cNvSpPr txBox="1"/>
          <p:nvPr/>
        </p:nvSpPr>
        <p:spPr>
          <a:xfrm>
            <a:off x="5929347" y="1882269"/>
            <a:ext cx="441573" cy="30776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1400" b="1" dirty="0" smtClean="0"/>
              <a:t>K*</a:t>
            </a:r>
            <a:r>
              <a:rPr lang="en-US" altLang="ja-JP" sz="1400" b="1" baseline="30000" dirty="0" smtClean="0"/>
              <a:t>0</a:t>
            </a:r>
            <a:endParaRPr lang="ja-JP" altLang="en-US" sz="1400" b="1" baseline="300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901765" y="1478681"/>
            <a:ext cx="367146" cy="30776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1400" b="1" dirty="0" smtClean="0"/>
              <a:t>D</a:t>
            </a:r>
            <a:r>
              <a:rPr lang="en-US" altLang="ja-JP" sz="1400" b="1" baseline="30000" dirty="0" smtClean="0"/>
              <a:t>0</a:t>
            </a:r>
            <a:endParaRPr lang="ja-JP" altLang="en-US" sz="1400" b="1" baseline="30000" dirty="0"/>
          </a:p>
        </p:txBody>
      </p:sp>
      <p:cxnSp>
        <p:nvCxnSpPr>
          <p:cNvPr id="172" name="直線コネクタ 171"/>
          <p:cNvCxnSpPr/>
          <p:nvPr/>
        </p:nvCxnSpPr>
        <p:spPr>
          <a:xfrm rot="10800000" flipV="1">
            <a:off x="5993362" y="1564860"/>
            <a:ext cx="158739" cy="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スライド番号プレースホルダ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K</a:t>
            </a:r>
            <a:r>
              <a:rPr lang="en-US" altLang="ja-JP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/>
              <a:t> </a:t>
            </a:r>
            <a:r>
              <a:rPr lang="ja-JP" altLang="en-US" dirty="0" smtClean="0"/>
              <a:t>不変質量分布　</a:t>
            </a:r>
            <a:r>
              <a:rPr lang="en-US" altLang="ja-JP" dirty="0" smtClean="0"/>
              <a:t>(D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左</a:t>
            </a:r>
            <a:r>
              <a:rPr lang="en-US" altLang="ja-JP" dirty="0" smtClean="0"/>
              <a:t> : </a:t>
            </a:r>
            <a:r>
              <a:rPr lang="ja-JP" altLang="en-US" dirty="0" smtClean="0"/>
              <a:t>実データ</a:t>
            </a:r>
          </a:p>
          <a:p>
            <a:r>
              <a:rPr lang="ja-JP" altLang="en-US" dirty="0" smtClean="0"/>
              <a:t>右</a:t>
            </a:r>
            <a:r>
              <a:rPr lang="en-US" altLang="ja-JP" dirty="0" smtClean="0"/>
              <a:t> : MC</a:t>
            </a:r>
            <a:endParaRPr lang="ja-JP" altLang="en-US" dirty="0"/>
          </a:p>
        </p:txBody>
      </p:sp>
      <p:pic>
        <p:nvPicPr>
          <p:cNvPr id="5" name="図 4" descr="ピクチャ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762"/>
            <a:ext cx="4593584" cy="2858402"/>
          </a:xfrm>
          <a:prstGeom prst="rect">
            <a:avLst/>
          </a:prstGeom>
        </p:spPr>
      </p:pic>
      <p:pic>
        <p:nvPicPr>
          <p:cNvPr id="6" name="図 5" descr="ピクチャ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416" y="3267762"/>
            <a:ext cx="4593583" cy="2858402"/>
          </a:xfrm>
          <a:prstGeom prst="rect">
            <a:avLst/>
          </a:prstGeom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Fit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7200" y="132530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PDF</a:t>
            </a:r>
            <a:r>
              <a:rPr lang="en-US" altLang="ja-JP" sz="2400" baseline="-25000" dirty="0" err="1" smtClean="0"/>
              <a:t>i</a:t>
            </a:r>
            <a:r>
              <a:rPr lang="en-US" altLang="ja-JP" sz="2400" dirty="0" err="1" smtClean="0"/>
              <a:t>(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i</a:t>
            </a:r>
            <a:r>
              <a:rPr lang="en-US" altLang="ja-JP" sz="2400" dirty="0" smtClean="0"/>
              <a:t>)=(1 - 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pkg</a:t>
            </a:r>
            <a:r>
              <a:rPr lang="en-US" altLang="ja-JP" sz="2400" dirty="0" smtClean="0"/>
              <a:t>)*(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0000FF"/>
                </a:solidFill>
              </a:rPr>
              <a:t>sig</a:t>
            </a:r>
            <a:r>
              <a:rPr lang="en-US" altLang="ja-JP" sz="2400" dirty="0" smtClean="0"/>
              <a:t>*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sig</a:t>
            </a:r>
            <a:r>
              <a:rPr lang="en-US" altLang="ja-JP" sz="2400" dirty="0" err="1" smtClean="0"/>
              <a:t>(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i</a:t>
            </a:r>
            <a:r>
              <a:rPr lang="en-US" altLang="ja-JP" sz="2400" dirty="0" smtClean="0"/>
              <a:t>) + (1 -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f</a:t>
            </a:r>
            <a:r>
              <a:rPr lang="en-US" altLang="ja-JP" sz="2400" baseline="-25000" dirty="0" err="1" smtClean="0">
                <a:solidFill>
                  <a:srgbClr val="0000FF"/>
                </a:solidFill>
              </a:rPr>
              <a:t>sig</a:t>
            </a:r>
            <a:r>
              <a:rPr lang="en-US" altLang="ja-JP" sz="2400" dirty="0" smtClean="0"/>
              <a:t>)*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P</a:t>
            </a:r>
            <a:r>
              <a:rPr lang="en-US" altLang="ja-JP" sz="2400" baseline="-25000" dirty="0" err="1" smtClean="0">
                <a:solidFill>
                  <a:srgbClr val="0000FF"/>
                </a:solidFill>
              </a:rPr>
              <a:t>bkg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(</a:t>
            </a:r>
            <a:r>
              <a:rPr lang="en-US" altLang="ja-JP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E</a:t>
            </a:r>
            <a:r>
              <a:rPr lang="en-US" altLang="ja-JP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>
                <a:solidFill>
                  <a:srgbClr val="0000FF"/>
                </a:solidFill>
              </a:rPr>
              <a:t>)</a:t>
            </a:r>
            <a:r>
              <a:rPr lang="en-US" altLang="ja-JP" sz="2400" dirty="0" smtClean="0"/>
              <a:t> )+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pkg</a:t>
            </a:r>
            <a:r>
              <a:rPr lang="en-US" altLang="ja-JP" sz="2400" dirty="0" smtClean="0"/>
              <a:t>*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pkg</a:t>
            </a:r>
            <a:r>
              <a:rPr lang="en-US" altLang="ja-JP" sz="2400" dirty="0" err="1" smtClean="0"/>
              <a:t>(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i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786972"/>
            <a:ext cx="84222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pkg</a:t>
            </a:r>
            <a:r>
              <a:rPr lang="en-US" altLang="ja-JP" dirty="0" smtClean="0"/>
              <a:t>...</a:t>
            </a:r>
            <a:r>
              <a:rPr lang="en-US" altLang="ja-JP" dirty="0" err="1" smtClean="0"/>
              <a:t>Peaking+Underlying</a:t>
            </a:r>
            <a:r>
              <a:rPr lang="en-US" altLang="ja-JP" dirty="0" smtClean="0"/>
              <a:t> BG</a:t>
            </a:r>
            <a:r>
              <a:rPr lang="ja-JP" altLang="en-US" dirty="0" smtClean="0"/>
              <a:t>の割合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pkg</a:t>
            </a:r>
            <a:r>
              <a:rPr lang="en-US" altLang="ja-JP" dirty="0" smtClean="0"/>
              <a:t>...</a:t>
            </a:r>
            <a:r>
              <a:rPr lang="en-US" altLang="ja-JP" dirty="0" err="1" smtClean="0"/>
              <a:t>Peaking+Underlying</a:t>
            </a:r>
            <a:r>
              <a:rPr lang="en-US" altLang="ja-JP" dirty="0" smtClean="0"/>
              <a:t> BG</a:t>
            </a:r>
            <a:r>
              <a:rPr lang="ja-JP" altLang="en-US" dirty="0" smtClean="0"/>
              <a:t>を合計した関数</a:t>
            </a:r>
          </a:p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sig</a:t>
            </a:r>
            <a:r>
              <a:rPr lang="en-US" altLang="ja-JP" dirty="0" smtClean="0"/>
              <a:t>...</a:t>
            </a:r>
            <a:r>
              <a:rPr lang="en-US" altLang="ja-JP" dirty="0" err="1" smtClean="0"/>
              <a:t>Peaking+Underlying</a:t>
            </a:r>
            <a:r>
              <a:rPr lang="en-US" altLang="ja-JP" dirty="0" smtClean="0"/>
              <a:t> BG</a:t>
            </a:r>
            <a:r>
              <a:rPr lang="ja-JP" altLang="en-US" dirty="0" smtClean="0"/>
              <a:t>を除いた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E</a:t>
            </a:r>
            <a:r>
              <a:rPr lang="ja-JP" altLang="en-US" dirty="0" smtClean="0"/>
              <a:t>分布における、</a:t>
            </a:r>
            <a:r>
              <a:rPr lang="en-US" altLang="ja-JP" dirty="0" err="1" smtClean="0"/>
              <a:t>siginal</a:t>
            </a:r>
            <a:r>
              <a:rPr lang="ja-JP" altLang="en-US" dirty="0" smtClean="0"/>
              <a:t>の割合</a:t>
            </a:r>
          </a:p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sig</a:t>
            </a:r>
            <a:r>
              <a:rPr lang="en-US" altLang="ja-JP" dirty="0" smtClean="0"/>
              <a:t>...</a:t>
            </a:r>
            <a:r>
              <a:rPr lang="en-US" altLang="ja-JP" dirty="0" err="1" smtClean="0"/>
              <a:t>Peaking+Underlying</a:t>
            </a:r>
            <a:r>
              <a:rPr lang="en-US" altLang="ja-JP" dirty="0" smtClean="0"/>
              <a:t> BG</a:t>
            </a:r>
            <a:r>
              <a:rPr lang="ja-JP" altLang="en-US" dirty="0" smtClean="0"/>
              <a:t>を除いた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E</a:t>
            </a:r>
            <a:r>
              <a:rPr lang="ja-JP" altLang="en-US" dirty="0" smtClean="0"/>
              <a:t>分布における、</a:t>
            </a:r>
            <a:r>
              <a:rPr lang="en-US" altLang="ja-JP" dirty="0" err="1" smtClean="0"/>
              <a:t>siginal</a:t>
            </a:r>
            <a:r>
              <a:rPr lang="ja-JP" altLang="en-US" dirty="0" smtClean="0"/>
              <a:t>の関数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DGaus</a:t>
            </a:r>
            <a:r>
              <a:rPr lang="en-US" altLang="ja-JP" dirty="0" smtClean="0"/>
              <a:t>)</a:t>
            </a:r>
          </a:p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bkg</a:t>
            </a:r>
            <a:r>
              <a:rPr lang="en-US" altLang="ja-JP" dirty="0" smtClean="0"/>
              <a:t>...</a:t>
            </a:r>
            <a:r>
              <a:rPr lang="en-US" altLang="ja-JP" dirty="0" err="1" smtClean="0"/>
              <a:t>Peaking+Underlying</a:t>
            </a:r>
            <a:r>
              <a:rPr lang="en-US" altLang="ja-JP" dirty="0" smtClean="0"/>
              <a:t> BG</a:t>
            </a:r>
            <a:r>
              <a:rPr lang="ja-JP" altLang="en-US" dirty="0" smtClean="0"/>
              <a:t>を除いた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/>
              <a:t>E</a:t>
            </a:r>
            <a:r>
              <a:rPr lang="ja-JP" altLang="en-US" dirty="0" smtClean="0"/>
              <a:t>分布における、</a:t>
            </a:r>
            <a:r>
              <a:rPr lang="en-US" altLang="ja-JP" dirty="0" smtClean="0"/>
              <a:t>combinatorial</a:t>
            </a:r>
            <a:r>
              <a:rPr lang="ja-JP" altLang="en-US" dirty="0" smtClean="0"/>
              <a:t>の関数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Cheby</a:t>
            </a:r>
            <a:r>
              <a:rPr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3217030"/>
            <a:ext cx="62804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pkg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pkg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sig</a:t>
            </a:r>
            <a:r>
              <a:rPr lang="ja-JP" altLang="en-US" dirty="0" smtClean="0"/>
              <a:t>は</a:t>
            </a:r>
            <a:r>
              <a:rPr lang="en-US" altLang="ja-JP" dirty="0" smtClean="0"/>
              <a:t>MC</a:t>
            </a:r>
            <a:r>
              <a:rPr lang="ja-JP" altLang="en-US" dirty="0" smtClean="0"/>
              <a:t>より求めた値で固定され、あとは</a:t>
            </a:r>
            <a:r>
              <a:rPr lang="ja-JP" altLang="en-US" dirty="0" smtClean="0">
                <a:solidFill>
                  <a:srgbClr val="0000FF"/>
                </a:solidFill>
              </a:rPr>
              <a:t>フリー</a:t>
            </a:r>
            <a:r>
              <a:rPr lang="ja-JP" altLang="en-US" dirty="0" smtClean="0"/>
              <a:t>です。</a:t>
            </a:r>
          </a:p>
          <a:p>
            <a:r>
              <a:rPr lang="ja-JP" altLang="en-US" dirty="0" smtClean="0"/>
              <a:t>そして用いた方法が</a:t>
            </a:r>
            <a:r>
              <a:rPr lang="en-US" altLang="ja-JP" dirty="0" smtClean="0"/>
              <a:t>Extended likelihood</a:t>
            </a:r>
            <a:r>
              <a:rPr lang="ja-JP" altLang="en-US" dirty="0" smtClean="0"/>
              <a:t>なので</a:t>
            </a:r>
          </a:p>
          <a:p>
            <a:r>
              <a:rPr lang="ja-JP" altLang="en-US" dirty="0" smtClean="0"/>
              <a:t>ポアソン分布と</a:t>
            </a:r>
            <a:r>
              <a:rPr lang="en-US" altLang="ja-JP" dirty="0" smtClean="0"/>
              <a:t>Likelihood</a:t>
            </a:r>
            <a:r>
              <a:rPr lang="ja-JP" altLang="en-US" dirty="0" smtClean="0"/>
              <a:t>関数を掛けた以下になります。</a:t>
            </a:r>
          </a:p>
          <a:p>
            <a:endParaRPr lang="en-US" altLang="ja-JP" dirty="0" smtClean="0"/>
          </a:p>
          <a:p>
            <a:endParaRPr lang="ja-JP" altLang="en-US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L</a:t>
            </a:r>
            <a:r>
              <a:rPr lang="ja-JP" altLang="en-US" dirty="0" smtClean="0"/>
              <a:t>を最大にするパラメータの値がフィット値になります。</a:t>
            </a:r>
          </a:p>
          <a:p>
            <a:r>
              <a:rPr lang="ja-JP" altLang="en-US" dirty="0" smtClean="0"/>
              <a:t>ここで</a:t>
            </a:r>
          </a:p>
          <a:p>
            <a:r>
              <a:rPr lang="en-US" altLang="ja-JP" dirty="0" err="1" smtClean="0"/>
              <a:t>Nobs</a:t>
            </a:r>
            <a:r>
              <a:rPr lang="en-US" altLang="ja-JP" dirty="0" smtClean="0"/>
              <a:t>...Observed event number</a:t>
            </a:r>
          </a:p>
          <a:p>
            <a:r>
              <a:rPr lang="en-US" altLang="ja-JP" dirty="0" err="1" smtClean="0"/>
              <a:t>Nexp</a:t>
            </a:r>
            <a:r>
              <a:rPr lang="en-US" altLang="ja-JP" dirty="0" smtClean="0"/>
              <a:t>...Expected event number</a:t>
            </a:r>
          </a:p>
          <a:p>
            <a:r>
              <a:rPr lang="en-US" altLang="ja-JP" dirty="0" err="1" smtClean="0"/>
              <a:t>Nexp</a:t>
            </a:r>
            <a:r>
              <a:rPr lang="en-US" altLang="ja-JP" dirty="0" smtClean="0"/>
              <a:t>=</a:t>
            </a:r>
            <a:r>
              <a:rPr lang="en-US" altLang="ja-JP" dirty="0" err="1" smtClean="0"/>
              <a:t>Nobs</a:t>
            </a:r>
            <a:r>
              <a:rPr lang="en-US" altLang="ja-JP" dirty="0" smtClean="0"/>
              <a:t>*</a:t>
            </a:r>
            <a:r>
              <a:rPr lang="en-US" altLang="ja-JP" dirty="0" err="1" smtClean="0"/>
              <a:t>integ{pdf}dE</a:t>
            </a:r>
            <a:endParaRPr kumimoji="1" lang="ja-JP" altLang="en-US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05832" y="4093466"/>
          <a:ext cx="4237037" cy="1017587"/>
        </p:xfrm>
        <a:graphic>
          <a:graphicData uri="http://schemas.openxmlformats.org/presentationml/2006/ole">
            <p:oleObj spid="_x0000_s51203" name="数式" r:id="rId4" imgW="1905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ピクチャ 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661538"/>
            <a:ext cx="5809615" cy="41688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393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Belle </a:t>
            </a:r>
            <a:r>
              <a:rPr lang="ja-JP" altLang="en-US" dirty="0" smtClean="0"/>
              <a:t>実験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6377"/>
            <a:ext cx="8229600" cy="4525963"/>
          </a:xfrm>
        </p:spPr>
        <p:txBody>
          <a:bodyPr/>
          <a:lstStyle/>
          <a:p>
            <a:pPr lvl="2"/>
            <a:r>
              <a:rPr lang="ja-JP" altLang="en-US" dirty="0" smtClean="0"/>
              <a:t>約</a:t>
            </a:r>
            <a:r>
              <a:rPr lang="en-US" altLang="ja-JP" dirty="0" smtClean="0"/>
              <a:t>400</a:t>
            </a:r>
            <a:r>
              <a:rPr lang="ja-JP" altLang="en-US" dirty="0" smtClean="0"/>
              <a:t>人　</a:t>
            </a:r>
            <a:r>
              <a:rPr lang="en-US" altLang="ja-JP" dirty="0" smtClean="0"/>
              <a:t>(55</a:t>
            </a:r>
            <a:r>
              <a:rPr lang="ja-JP" altLang="en-US" dirty="0" smtClean="0"/>
              <a:t>機関</a:t>
            </a:r>
            <a:r>
              <a:rPr lang="en-US" altLang="ja-JP" dirty="0" smtClean="0"/>
              <a:t> 14</a:t>
            </a:r>
            <a:r>
              <a:rPr lang="ja-JP" altLang="en-US" dirty="0" smtClean="0"/>
              <a:t>ヶ国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による共同研究。</a:t>
            </a:r>
          </a:p>
          <a:p>
            <a:pPr lvl="2"/>
            <a:r>
              <a:rPr lang="ja-JP" altLang="en-US" dirty="0" smtClean="0"/>
              <a:t>積分ルミノシティ</a:t>
            </a:r>
            <a:r>
              <a:rPr lang="en-US" altLang="ja-JP" dirty="0" smtClean="0"/>
              <a:t> ~ 1000/fb  </a:t>
            </a:r>
            <a:r>
              <a:rPr lang="ja-JP" altLang="en-US" dirty="0" smtClean="0"/>
              <a:t>（うち</a:t>
            </a:r>
            <a:r>
              <a:rPr lang="en-US" altLang="ja-JP" dirty="0" smtClean="0"/>
              <a:t>710.5/fb</a:t>
            </a:r>
            <a:r>
              <a:rPr lang="ja-JP" altLang="en-US" dirty="0" smtClean="0"/>
              <a:t>が</a:t>
            </a:r>
            <a:r>
              <a:rPr lang="en-US" altLang="ja-JP" dirty="0" smtClean="0"/>
              <a:t>Y(4S)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(</a:t>
            </a:r>
            <a:r>
              <a:rPr lang="ja-JP" altLang="en-US" dirty="0" smtClean="0"/>
              <a:t>ピークルミノシティ</a:t>
            </a:r>
            <a:r>
              <a:rPr lang="en-US" altLang="ja-JP" dirty="0" smtClean="0"/>
              <a:t> 21.1/nb/sec)</a:t>
            </a:r>
            <a:endParaRPr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1897" y="4499780"/>
            <a:ext cx="2185242" cy="646309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ja-JP" altLang="en-US" dirty="0" smtClean="0"/>
              <a:t>重心系</a:t>
            </a:r>
            <a:r>
              <a:rPr lang="en-US" altLang="ja-JP" dirty="0" smtClean="0"/>
              <a:t> : 10.58 </a:t>
            </a:r>
            <a:r>
              <a:rPr lang="en-US" altLang="ja-JP" dirty="0" err="1" smtClean="0"/>
              <a:t>GeV</a:t>
            </a:r>
            <a:endParaRPr lang="ja-JP" altLang="en-US" dirty="0" smtClean="0"/>
          </a:p>
          <a:p>
            <a:r>
              <a:rPr lang="en-US" altLang="ja-JP" dirty="0" smtClean="0"/>
              <a:t>      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U</a:t>
            </a:r>
            <a:r>
              <a:rPr kumimoji="1" lang="en-US" altLang="ja-JP" dirty="0" smtClean="0"/>
              <a:t>(4S)</a:t>
            </a:r>
            <a:r>
              <a:rPr kumimoji="1" lang="ja-JP" altLang="en-US" dirty="0" smtClean="0"/>
              <a:t>レゾナンス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77527" y="4357889"/>
            <a:ext cx="92051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kumimoji="1" lang="en-US" altLang="ja-JP" dirty="0" smtClean="0"/>
              <a:t>3.5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59744" y="4542544"/>
            <a:ext cx="920511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ja-JP" dirty="0" smtClean="0"/>
              <a:t>8.0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967589" y="2541111"/>
            <a:ext cx="1834009" cy="647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3315" y="2712338"/>
            <a:ext cx="1550751" cy="369322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Belle </a:t>
            </a:r>
            <a:r>
              <a:rPr kumimoji="1" lang="ja-JP" altLang="en-US" dirty="0" smtClean="0"/>
              <a:t>検出器</a:t>
            </a: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ピクチャ 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244" y="2823070"/>
            <a:ext cx="4256165" cy="732811"/>
          </a:xfrm>
          <a:prstGeom prst="rect">
            <a:avLst/>
          </a:prstGeom>
        </p:spPr>
      </p:pic>
      <p:pic>
        <p:nvPicPr>
          <p:cNvPr id="5" name="図 4" descr="ピクチャ 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12" y="3826081"/>
            <a:ext cx="4021117" cy="13439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CP</a:t>
            </a:r>
            <a:r>
              <a:rPr lang="ja-JP" altLang="en-US" dirty="0" smtClean="0"/>
              <a:t>非保存角</a:t>
            </a: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3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CKM(</a:t>
            </a:r>
            <a:r>
              <a:rPr lang="ja-JP" altLang="en-US" sz="2800" dirty="0" smtClean="0"/>
              <a:t>カビボ・小林・益川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行列</a:t>
            </a:r>
            <a:endParaRPr lang="en-US" altLang="ja-JP" sz="2800" dirty="0" smtClean="0"/>
          </a:p>
          <a:p>
            <a:pPr lvl="1"/>
            <a:r>
              <a:rPr lang="ja-JP" altLang="en-US" sz="2400" dirty="0" smtClean="0"/>
              <a:t>アップタイプクォークとダウンタイプクォークが</a:t>
            </a:r>
            <a:r>
              <a:rPr lang="en-US" altLang="ja-JP" sz="2400" dirty="0" smtClean="0"/>
              <a:t>W</a:t>
            </a:r>
            <a:r>
              <a:rPr lang="ja-JP" altLang="en-US" sz="2400" dirty="0" smtClean="0"/>
              <a:t>ボゾンと相互作用する</a:t>
            </a:r>
            <a:endParaRPr lang="en-US" altLang="ja-JP" sz="2400" dirty="0" smtClean="0"/>
          </a:p>
          <a:p>
            <a:pPr>
              <a:buNone/>
            </a:pPr>
            <a:endParaRPr lang="ja-JP" altLang="en-US" sz="2800" dirty="0" smtClean="0"/>
          </a:p>
          <a:p>
            <a:pPr lvl="1"/>
            <a:r>
              <a:rPr lang="ja-JP" altLang="en-US" sz="2400" dirty="0" smtClean="0"/>
              <a:t>クォークと</a:t>
            </a:r>
            <a:r>
              <a:rPr lang="en-US" altLang="ja-JP" sz="2400" dirty="0" smtClean="0"/>
              <a:t>W</a:t>
            </a:r>
            <a:r>
              <a:rPr lang="ja-JP" altLang="en-US" sz="2400" dirty="0" smtClean="0"/>
              <a:t>ボゾンとの結合の混合に関わるユニタリ行列</a:t>
            </a:r>
          </a:p>
          <a:p>
            <a:pPr lvl="1"/>
            <a:endParaRPr lang="ja-JP" altLang="en-US" dirty="0" smtClean="0"/>
          </a:p>
          <a:p>
            <a:pPr lvl="1"/>
            <a:endParaRPr lang="ja-JP" altLang="en-US" dirty="0" smtClean="0"/>
          </a:p>
          <a:p>
            <a:pPr lvl="1"/>
            <a:endParaRPr lang="ja-JP" altLang="en-US" dirty="0" smtClean="0"/>
          </a:p>
          <a:p>
            <a:pPr>
              <a:buNone/>
            </a:pPr>
            <a:endParaRPr lang="ja-JP" altLang="en-US" sz="1600" dirty="0" smtClean="0"/>
          </a:p>
        </p:txBody>
      </p:sp>
      <p:pic>
        <p:nvPicPr>
          <p:cNvPr id="6" name="図 5" descr="ピクチャ 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370" y="5493441"/>
            <a:ext cx="3962805" cy="368043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513" y="4012463"/>
            <a:ext cx="569563" cy="1042843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72420" y="2497020"/>
            <a:ext cx="1998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 = (</a:t>
            </a:r>
            <a:r>
              <a:rPr lang="en-US" altLang="ja-JP" dirty="0" err="1" smtClean="0"/>
              <a:t>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D = (</a:t>
            </a:r>
            <a:r>
              <a:rPr kumimoji="1" lang="en-US" altLang="ja-JP" dirty="0" err="1" smtClean="0"/>
              <a:t>d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b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U</a:t>
            </a:r>
            <a:r>
              <a:rPr lang="en-US" altLang="ja-JP" baseline="-25000" dirty="0" smtClean="0"/>
              <a:t>L</a:t>
            </a:r>
            <a:r>
              <a:rPr lang="en-US" altLang="ja-JP" dirty="0" smtClean="0"/>
              <a:t>, D</a:t>
            </a:r>
            <a:r>
              <a:rPr lang="en-US" altLang="ja-JP" baseline="-25000" dirty="0" smtClean="0"/>
              <a:t>L</a:t>
            </a:r>
            <a:r>
              <a:rPr lang="en-US" altLang="ja-JP" dirty="0" smtClean="0"/>
              <a:t> : </a:t>
            </a:r>
            <a:r>
              <a:rPr lang="ja-JP" altLang="en-US" dirty="0" smtClean="0"/>
              <a:t>左巻き成分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3937576" y="4012463"/>
            <a:ext cx="569563" cy="1042843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583357" y="2917640"/>
            <a:ext cx="753881" cy="43283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949488" y="4282662"/>
            <a:ext cx="926230" cy="43283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BD530B05-C739-AB4E-9454-54A20D458F5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3937576" y="4012463"/>
            <a:ext cx="569563" cy="270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485483" y="4715496"/>
            <a:ext cx="569563" cy="339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7957" y="5908295"/>
            <a:ext cx="905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ja-JP" altLang="en-US" sz="2400" dirty="0" smtClean="0"/>
              <a:t>各成分が複素数なので、この等式から複素平面上に三角形がかける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52866" y="4266168"/>
            <a:ext cx="120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CKM</a:t>
            </a:r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CKM</a:t>
            </a:r>
            <a:r>
              <a:rPr kumimoji="1" lang="en-US" altLang="ja-JP" dirty="0" smtClean="0"/>
              <a:t> = 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33089" y="41783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†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05308" y="4030365"/>
            <a:ext cx="134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kumimoji="1" lang="en-US" altLang="ja-JP" dirty="0" smtClean="0"/>
              <a:t>  0	0</a:t>
            </a:r>
          </a:p>
          <a:p>
            <a:pPr marL="342900" indent="-342900"/>
            <a:r>
              <a:rPr lang="en-US" altLang="ja-JP" dirty="0" smtClean="0"/>
              <a:t>0	  1	0</a:t>
            </a:r>
          </a:p>
          <a:p>
            <a:pPr marL="342900" indent="-342900"/>
            <a:r>
              <a:rPr kumimoji="1" lang="en-US" altLang="ja-JP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dirty="0" smtClean="0"/>
              <a:t>	  0	1</a:t>
            </a:r>
            <a:endParaRPr kumimoji="1" lang="ja-JP" altLang="en-US" dirty="0"/>
          </a:p>
        </p:txBody>
      </p:sp>
      <p:sp>
        <p:nvSpPr>
          <p:cNvPr id="26" name="左大かっこ 25"/>
          <p:cNvSpPr/>
          <p:nvPr/>
        </p:nvSpPr>
        <p:spPr>
          <a:xfrm>
            <a:off x="6653773" y="4178300"/>
            <a:ext cx="51536" cy="775395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大かっこ 26"/>
          <p:cNvSpPr/>
          <p:nvPr/>
        </p:nvSpPr>
        <p:spPr>
          <a:xfrm flipH="1">
            <a:off x="7886407" y="4178300"/>
            <a:ext cx="45719" cy="755208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20521" y="54085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_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ユニタリティ三角形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ユニタリティ三角形と</a:t>
            </a:r>
            <a:r>
              <a:rPr lang="en-US" altLang="ja-JP" dirty="0" smtClean="0"/>
              <a:t>CP</a:t>
            </a:r>
            <a:r>
              <a:rPr lang="ja-JP" altLang="en-US" dirty="0" smtClean="0"/>
              <a:t>非保存角</a:t>
            </a:r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3</a:t>
            </a:r>
            <a:endParaRPr lang="ja-JP" altLang="en-US" dirty="0"/>
          </a:p>
        </p:txBody>
      </p:sp>
      <p:pic>
        <p:nvPicPr>
          <p:cNvPr id="5" name="図 4" descr="ピクチャ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49" y="2188616"/>
            <a:ext cx="3588487" cy="2309948"/>
          </a:xfrm>
          <a:prstGeom prst="rect">
            <a:avLst/>
          </a:prstGeom>
        </p:spPr>
      </p:pic>
      <p:pic>
        <p:nvPicPr>
          <p:cNvPr id="6" name="図 5" descr="ピクチャ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40" y="4647174"/>
            <a:ext cx="3153272" cy="1382881"/>
          </a:xfrm>
          <a:prstGeom prst="rect">
            <a:avLst/>
          </a:prstGeom>
          <a:ln w="190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BD530B05-C739-AB4E-9454-54A20D458F5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9836" y="2404775"/>
            <a:ext cx="25996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= (21.1 ± 0.9)˚</a:t>
            </a:r>
          </a:p>
          <a:p>
            <a:r>
              <a:rPr lang="en-US" altLang="ja-JP" sz="2800" dirty="0" smtClean="0">
                <a:latin typeface="Symbol" charset="2"/>
                <a:cs typeface="Symbol" charset="2"/>
              </a:rPr>
              <a:t>f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= (88.4       )</a:t>
            </a:r>
            <a:r>
              <a:rPr lang="en-US" altLang="ja-JP" sz="2800" dirty="0" err="1" smtClean="0"/>
              <a:t>˚</a:t>
            </a:r>
            <a:endParaRPr lang="en-US" altLang="ja-JP" sz="2800" dirty="0" smtClean="0"/>
          </a:p>
          <a:p>
            <a:r>
              <a:rPr lang="en-US" altLang="ja-JP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sz="28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= (70      )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˚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8804" y="5706028"/>
            <a:ext cx="438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 → </a:t>
            </a:r>
            <a:r>
              <a:rPr lang="en-US" altLang="ja-JP" dirty="0" err="1" smtClean="0"/>
              <a:t>u</a:t>
            </a:r>
            <a:r>
              <a:rPr lang="ja-JP" altLang="en-US" dirty="0" smtClean="0"/>
              <a:t>遷移のあるモードで観測する事になる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5104" y="285060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+ 5.6</a:t>
            </a:r>
          </a:p>
          <a:p>
            <a:r>
              <a:rPr lang="en-US" altLang="ja-JP" sz="1400" dirty="0" smtClean="0"/>
              <a:t>- 4.9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26739" y="3266550"/>
            <a:ext cx="507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+ 27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- 29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53200" y="3627650"/>
            <a:ext cx="243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が最も精度が悪い</a:t>
            </a:r>
          </a:p>
          <a:p>
            <a:r>
              <a:rPr kumimoji="1" lang="ja-JP" altLang="en-US" dirty="0" smtClean="0"/>
              <a:t>精度の向上が望まれる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157077" y="4647174"/>
            <a:ext cx="713631" cy="422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800261" y="5494932"/>
            <a:ext cx="527139" cy="422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ユニタリティ三角形その他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" name="図 4" descr="ピクチャ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9" y="1365500"/>
            <a:ext cx="4021117" cy="1343942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474423" y="1551882"/>
            <a:ext cx="569563" cy="270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022330" y="2254915"/>
            <a:ext cx="569563" cy="339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34476" y="1498915"/>
            <a:ext cx="4345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勿論、他の列をとってきても</a:t>
            </a:r>
            <a:r>
              <a:rPr lang="en-US" altLang="ja-JP" dirty="0" smtClean="0"/>
              <a:t>(B</a:t>
            </a:r>
            <a:r>
              <a:rPr lang="ja-JP" altLang="en-US" dirty="0" smtClean="0"/>
              <a:t>を使わない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ja-JP" altLang="en-US" dirty="0" smtClean="0"/>
              <a:t>三角形は書けます</a:t>
            </a:r>
          </a:p>
          <a:p>
            <a:r>
              <a:rPr lang="en-US" altLang="ja-JP" dirty="0" smtClean="0"/>
              <a:t>(CKM</a:t>
            </a:r>
            <a:r>
              <a:rPr lang="ja-JP" altLang="en-US" dirty="0" smtClean="0"/>
              <a:t>行列の各成分が複素数たりうるので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2" name="図 11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2" y="3523048"/>
            <a:ext cx="5240347" cy="321747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930422" y="5630924"/>
            <a:ext cx="2785278" cy="1028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12181" y="5518657"/>
            <a:ext cx="26679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潰れてる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→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各角度は小さい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→ </a:t>
            </a:r>
            <a:r>
              <a:rPr lang="ja-JP" altLang="en-US" sz="2400" dirty="0" smtClean="0">
                <a:solidFill>
                  <a:srgbClr val="FF0000"/>
                </a:solidFill>
              </a:rPr>
              <a:t>測定が難しい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457200" y="2529963"/>
            <a:ext cx="8229600" cy="3182021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marL="342814" marR="0" lvl="0" indent="-342814" algn="l" defTabSz="4570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Vub, Vtd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成分に複素位相を出来るだけ押し込めてるので、三角形が潰れる事になります。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3981450" y="1500090"/>
            <a:ext cx="518044" cy="36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7" tIns="45709" rIns="91417" bIns="45709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→ </a:t>
            </a:r>
            <a:r>
              <a:rPr lang="en-US" altLang="ja-JP" dirty="0" err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f</a:t>
            </a:r>
            <a:endParaRPr lang="en-US" altLang="ja-JP" dirty="0">
              <a:solidFill>
                <a:schemeClr val="tx1"/>
              </a:solidFill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3657601" y="936530"/>
            <a:ext cx="5301600" cy="2384580"/>
            <a:chOff x="3657600" y="685800"/>
            <a:chExt cx="5518273" cy="252730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657600" y="685800"/>
              <a:ext cx="5030812" cy="2527301"/>
              <a:chOff x="2640" y="1200"/>
              <a:chExt cx="3120" cy="1592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640" y="1200"/>
                <a:ext cx="3120" cy="1592"/>
                <a:chOff x="2640" y="1200"/>
                <a:chExt cx="3120" cy="1592"/>
              </a:xfrm>
            </p:grpSpPr>
            <p:grpSp>
              <p:nvGrpSpPr>
                <p:cNvPr id="12" name="Group 5"/>
                <p:cNvGrpSpPr>
                  <a:grpSpLocks/>
                </p:cNvGrpSpPr>
                <p:nvPr/>
              </p:nvGrpSpPr>
              <p:grpSpPr bwMode="auto">
                <a:xfrm>
                  <a:off x="2640" y="1200"/>
                  <a:ext cx="3120" cy="1592"/>
                  <a:chOff x="2640" y="1200"/>
                  <a:chExt cx="3120" cy="1592"/>
                </a:xfrm>
              </p:grpSpPr>
              <p:grpSp>
                <p:nvGrpSpPr>
                  <p:cNvPr id="1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640" y="1238"/>
                    <a:ext cx="3120" cy="1353"/>
                    <a:chOff x="2640" y="1238"/>
                    <a:chExt cx="3120" cy="1353"/>
                  </a:xfrm>
                </p:grpSpPr>
                <p:pic>
                  <p:nvPicPr>
                    <p:cNvPr id="28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2640" y="1289"/>
                      <a:ext cx="3120" cy="130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</p:pic>
                <p:sp>
                  <p:nvSpPr>
                    <p:cNvPr id="2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6" y="1238"/>
                      <a:ext cx="372" cy="25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1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133" y="1854"/>
                    <a:ext cx="326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665" y="2283"/>
                    <a:ext cx="139" cy="10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1819"/>
                    <a:ext cx="139" cy="20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2334"/>
                    <a:ext cx="139" cy="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7" y="1819"/>
                    <a:ext cx="186" cy="26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125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20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c</a:t>
                    </a:r>
                    <a:endParaRPr lang="en-US" sz="20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2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7" y="1200"/>
                    <a:ext cx="139" cy="48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125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2000" dirty="0">
                        <a:solidFill>
                          <a:srgbClr val="333399"/>
                        </a:solidFill>
                        <a:ea typeface="ＭＳ Ｐゴシック" charset="-128"/>
                        <a:cs typeface="ＭＳ Ｐゴシック" charset="-128"/>
                      </a:rPr>
                      <a:t>*</a:t>
                    </a:r>
                  </a:p>
                </p:txBody>
              </p:sp>
              <p:sp>
                <p:nvSpPr>
                  <p:cNvPr id="2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66" y="1640"/>
                    <a:ext cx="97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686"/>
                    <a:ext cx="93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234" y="2318"/>
                    <a:ext cx="161" cy="4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20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d</a:t>
                    </a:r>
                    <a:endParaRPr lang="en-US" sz="20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2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2318"/>
                    <a:ext cx="130" cy="4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r>
                      <a:rPr lang="en-US" sz="2000" b="1" dirty="0" err="1">
                        <a:solidFill>
                          <a:srgbClr val="000000"/>
                        </a:solidFill>
                        <a:ea typeface="ＭＳ Ｐゴシック" charset="-128"/>
                        <a:cs typeface="ＭＳ Ｐゴシック" charset="-128"/>
                      </a:rPr>
                      <a:t>d</a:t>
                    </a:r>
                    <a:endParaRPr lang="en-US" sz="2000" b="1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2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266" y="2140"/>
                    <a:ext cx="97" cy="1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93" y="1200"/>
                    <a:ext cx="116" cy="36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1910"/>
                    <a:ext cx="113" cy="20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square"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ts val="500"/>
                      </a:spcBef>
                      <a:tabLst>
                        <a:tab pos="0" algn="l"/>
                        <a:tab pos="914174" algn="l"/>
                        <a:tab pos="1828348" algn="l"/>
                        <a:tab pos="2742522" algn="l"/>
                        <a:tab pos="3656696" algn="l"/>
                        <a:tab pos="4570870" algn="l"/>
                        <a:tab pos="5485043" algn="l"/>
                        <a:tab pos="6399217" algn="l"/>
                        <a:tab pos="7313392" algn="l"/>
                        <a:tab pos="8227566" algn="l"/>
                        <a:tab pos="9141738" algn="l"/>
                        <a:tab pos="10055912" algn="l"/>
                      </a:tabLst>
                    </a:pPr>
                    <a:endParaRPr lang="en-US" sz="2000" baseline="30000" dirty="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13" name="Rectangle 22"/>
                <p:cNvSpPr>
                  <a:spLocks noChangeArrowheads="1"/>
                </p:cNvSpPr>
                <p:nvPr/>
              </p:nvSpPr>
              <p:spPr bwMode="auto">
                <a:xfrm>
                  <a:off x="2640" y="1440"/>
                  <a:ext cx="864" cy="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418" y="1647"/>
                <a:ext cx="288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5465" y="2195"/>
                <a:ext cx="240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6648575" y="1979652"/>
              <a:ext cx="603974" cy="4014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174" algn="l"/>
                  <a:tab pos="1828348" algn="l"/>
                  <a:tab pos="2742522" algn="l"/>
                  <a:tab pos="3656696" algn="l"/>
                  <a:tab pos="4570870" algn="l"/>
                  <a:tab pos="5485043" algn="l"/>
                  <a:tab pos="6399217" algn="l"/>
                  <a:tab pos="7313392" algn="l"/>
                  <a:tab pos="8227566" algn="l"/>
                  <a:tab pos="9141738" algn="l"/>
                  <a:tab pos="10055912" algn="l"/>
                </a:tabLst>
              </a:pPr>
              <a:r>
                <a:rPr lang="en-US" dirty="0" err="1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Vcs</a:t>
              </a: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8440738" y="1428750"/>
              <a:ext cx="735135" cy="42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dirty="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rPr>
                <a:t>→ </a:t>
              </a:r>
              <a:r>
                <a:rPr lang="en-US" altLang="ja-JP" sz="2000" i="1" dirty="0" err="1">
                  <a:ea typeface="ＭＳ Ｐゴシック" charset="-128"/>
                  <a:cs typeface="ＭＳ Ｐゴシック" charset="-128"/>
                </a:rPr>
                <a:t>f</a:t>
              </a:r>
              <a:endParaRPr lang="en-US" altLang="ja-JP" sz="2000" i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27088"/>
          </a:xfrm>
        </p:spPr>
        <p:txBody>
          <a:bodyPr/>
          <a:lstStyle/>
          <a:p>
            <a:r>
              <a:rPr lang="ja-JP" altLang="en-US" dirty="0" smtClean="0"/>
              <a:t>研究動機</a:t>
            </a:r>
            <a:endParaRPr lang="ja-JP" altLang="en-US" dirty="0"/>
          </a:p>
        </p:txBody>
      </p:sp>
      <p:grpSp>
        <p:nvGrpSpPr>
          <p:cNvPr id="30" name="図形グループ 56"/>
          <p:cNvGrpSpPr/>
          <p:nvPr/>
        </p:nvGrpSpPr>
        <p:grpSpPr>
          <a:xfrm>
            <a:off x="7258673" y="492505"/>
            <a:ext cx="1700530" cy="523220"/>
            <a:chOff x="6705602" y="228600"/>
            <a:chExt cx="1700529" cy="523222"/>
          </a:xfrm>
        </p:grpSpPr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6705602" y="228600"/>
              <a:ext cx="1700529" cy="52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800" dirty="0"/>
                <a:t>D = D</a:t>
              </a:r>
              <a:r>
                <a:rPr lang="en-US" altLang="ja-JP" sz="2800" baseline="30000" dirty="0"/>
                <a:t>0</a:t>
              </a:r>
              <a:r>
                <a:rPr lang="en-US" altLang="ja-JP" sz="2800" dirty="0" smtClean="0"/>
                <a:t> , </a:t>
              </a:r>
              <a:r>
                <a:rPr lang="en-US" altLang="ja-JP" sz="2800" dirty="0"/>
                <a:t>D</a:t>
              </a:r>
              <a:r>
                <a:rPr lang="en-US" altLang="ja-JP" sz="2800" baseline="30000" dirty="0"/>
                <a:t>0</a:t>
              </a:r>
              <a:endParaRPr lang="en-US" altLang="ja-JP" sz="2800" dirty="0"/>
            </a:p>
          </p:txBody>
        </p:sp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7946056" y="36959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1" name="図形グループ 67"/>
          <p:cNvGrpSpPr/>
          <p:nvPr/>
        </p:nvGrpSpPr>
        <p:grpSpPr>
          <a:xfrm>
            <a:off x="-685798" y="1468343"/>
            <a:ext cx="4953001" cy="1826334"/>
            <a:chOff x="-838200" y="1219202"/>
            <a:chExt cx="5105401" cy="1968773"/>
          </a:xfrm>
        </p:grpSpPr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3679826" y="1611315"/>
              <a:ext cx="228600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3668713" y="2393953"/>
              <a:ext cx="381000" cy="76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35" name="Group 31"/>
            <p:cNvGrpSpPr>
              <a:grpSpLocks/>
            </p:cNvGrpSpPr>
            <p:nvPr/>
          </p:nvGrpSpPr>
          <p:grpSpPr bwMode="auto">
            <a:xfrm>
              <a:off x="1143000" y="1454152"/>
              <a:ext cx="1379538" cy="603250"/>
              <a:chOff x="1008" y="1732"/>
              <a:chExt cx="869" cy="380"/>
            </a:xfrm>
          </p:grpSpPr>
          <p:sp>
            <p:nvSpPr>
              <p:cNvPr id="54" name="Rectangle 32"/>
              <p:cNvSpPr>
                <a:spLocks noChangeArrowheads="1"/>
              </p:cNvSpPr>
              <p:nvPr/>
            </p:nvSpPr>
            <p:spPr bwMode="auto">
              <a:xfrm>
                <a:off x="1761" y="1732"/>
                <a:ext cx="116" cy="3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Rectangle 33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288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Rectangle 34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432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44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85800" y="1219202"/>
              <a:ext cx="4953001" cy="1600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890588" y="2378078"/>
              <a:ext cx="209550" cy="7654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500"/>
                </a:spcBef>
                <a:tabLst>
                  <a:tab pos="0" algn="l"/>
                  <a:tab pos="914174" algn="l"/>
                  <a:tab pos="1828348" algn="l"/>
                  <a:tab pos="2742522" algn="l"/>
                  <a:tab pos="3656696" algn="l"/>
                  <a:tab pos="4570870" algn="l"/>
                  <a:tab pos="5485043" algn="l"/>
                  <a:tab pos="6399217" algn="l"/>
                  <a:tab pos="7313392" algn="l"/>
                  <a:tab pos="8227566" algn="l"/>
                  <a:tab pos="9141738" algn="l"/>
                  <a:tab pos="10055912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d</a:t>
              </a:r>
              <a:endParaRPr lang="en-US" sz="2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3394076" y="2422528"/>
              <a:ext cx="260350" cy="7654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500"/>
                </a:spcBef>
                <a:tabLst>
                  <a:tab pos="0" algn="l"/>
                  <a:tab pos="914174" algn="l"/>
                  <a:tab pos="1828348" algn="l"/>
                  <a:tab pos="2742522" algn="l"/>
                  <a:tab pos="3656696" algn="l"/>
                  <a:tab pos="4570870" algn="l"/>
                  <a:tab pos="5485043" algn="l"/>
                  <a:tab pos="6399217" algn="l"/>
                  <a:tab pos="7313392" algn="l"/>
                  <a:tab pos="8227566" algn="l"/>
                  <a:tab pos="9141738" algn="l"/>
                  <a:tab pos="10055912" algn="l"/>
                </a:tabLst>
              </a:pPr>
              <a:r>
                <a:rPr lang="en-US" sz="2000" b="1" dirty="0" err="1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d</a:t>
              </a:r>
              <a:endParaRPr lang="en-US" sz="2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44450" y="1625602"/>
              <a:ext cx="525463" cy="166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04875" y="1363665"/>
              <a:ext cx="155575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1400175" y="1812927"/>
              <a:ext cx="260350" cy="58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3465513" y="1357315"/>
              <a:ext cx="157163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3452813" y="2146303"/>
              <a:ext cx="155575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381376" y="1682752"/>
              <a:ext cx="300038" cy="84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1600200" y="1981202"/>
              <a:ext cx="609600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-838200" y="1219202"/>
              <a:ext cx="1524000" cy="381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3733801" y="2162178"/>
              <a:ext cx="304800" cy="152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2136708" y="1903453"/>
              <a:ext cx="633617" cy="408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174" algn="l"/>
                  <a:tab pos="1828348" algn="l"/>
                  <a:tab pos="2742522" algn="l"/>
                  <a:tab pos="3656696" algn="l"/>
                  <a:tab pos="4570870" algn="l"/>
                  <a:tab pos="5485043" algn="l"/>
                  <a:tab pos="6399217" algn="l"/>
                  <a:tab pos="7313392" algn="l"/>
                  <a:tab pos="8227566" algn="l"/>
                  <a:tab pos="9141738" algn="l"/>
                  <a:tab pos="10055912" algn="l"/>
                </a:tabLst>
              </a:pPr>
              <a:r>
                <a:rPr lang="en-US" dirty="0" err="1" smtClean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Vus</a:t>
              </a:r>
              <a:endPara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3781425" y="1447800"/>
              <a:ext cx="228600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297538" y="1740218"/>
              <a:ext cx="428625" cy="427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1283995" y="1733488"/>
              <a:ext cx="716886" cy="450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525"/>
                </a:spcBef>
                <a:tabLst>
                  <a:tab pos="0" algn="l"/>
                  <a:tab pos="914174" algn="l"/>
                  <a:tab pos="1828348" algn="l"/>
                  <a:tab pos="2742522" algn="l"/>
                  <a:tab pos="3656696" algn="l"/>
                  <a:tab pos="4570870" algn="l"/>
                  <a:tab pos="5485043" algn="l"/>
                  <a:tab pos="6399217" algn="l"/>
                  <a:tab pos="7313392" algn="l"/>
                  <a:tab pos="8227566" algn="l"/>
                  <a:tab pos="9141738" algn="l"/>
                  <a:tab pos="10055912" algn="l"/>
                </a:tabLst>
              </a:pPr>
              <a:r>
                <a:rPr lang="en-US" sz="2100" dirty="0" err="1">
                  <a:solidFill>
                    <a:srgbClr val="333399"/>
                  </a:solidFill>
                  <a:ea typeface="ＭＳ Ｐゴシック" charset="-128"/>
                  <a:cs typeface="ＭＳ Ｐゴシック" charset="-128"/>
                </a:rPr>
                <a:t>V</a:t>
              </a:r>
              <a:r>
                <a:rPr lang="en-US" sz="2100" b="1" baseline="-25000" dirty="0" err="1">
                  <a:solidFill>
                    <a:srgbClr val="333399"/>
                  </a:solidFill>
                  <a:ea typeface="ＭＳ Ｐゴシック" charset="-128"/>
                  <a:cs typeface="ＭＳ Ｐゴシック" charset="-128"/>
                </a:rPr>
                <a:t>cb</a:t>
              </a:r>
              <a:r>
                <a:rPr lang="en-US" sz="2100" b="1" dirty="0">
                  <a:solidFill>
                    <a:srgbClr val="333399"/>
                  </a:solidFill>
                  <a:ea typeface="ＭＳ Ｐゴシック" charset="-128"/>
                  <a:cs typeface="ＭＳ Ｐゴシック" charset="-128"/>
                </a:rPr>
                <a:t>*</a:t>
              </a:r>
            </a:p>
          </p:txBody>
        </p:sp>
      </p:grp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4065450" y="1512276"/>
            <a:ext cx="572822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7" tIns="45709" rIns="91417" bIns="45709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→ </a:t>
            </a:r>
            <a:r>
              <a:rPr lang="en-US" altLang="ja-JP" sz="2000" i="1" dirty="0" err="1">
                <a:ea typeface="ＭＳ Ｐゴシック" charset="-128"/>
                <a:cs typeface="ＭＳ Ｐゴシック" charset="-128"/>
              </a:rPr>
              <a:t>f</a:t>
            </a:r>
            <a:endParaRPr lang="en-US" altLang="ja-JP" sz="2000" i="1" dirty="0"/>
          </a:p>
        </p:txBody>
      </p:sp>
      <p:sp>
        <p:nvSpPr>
          <p:cNvPr id="71" name="スライド番号プレースホル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477125" y="916731"/>
            <a:ext cx="1400595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B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0</a:t>
            </a:r>
            <a:r>
              <a:rPr lang="en-US" altLang="ja-JP" sz="2400" dirty="0" smtClean="0">
                <a:solidFill>
                  <a:srgbClr val="0000FF"/>
                </a:solidFill>
              </a:rPr>
              <a:t>→D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</a:rPr>
              <a:t>K*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0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9" name="コンテンツ プレースホルダ 78"/>
          <p:cNvSpPr>
            <a:spLocks noGrp="1"/>
          </p:cNvSpPr>
          <p:nvPr>
            <p:ph idx="1"/>
          </p:nvPr>
        </p:nvSpPr>
        <p:spPr>
          <a:xfrm>
            <a:off x="469900" y="3465630"/>
            <a:ext cx="8229600" cy="3392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2400" dirty="0" smtClean="0"/>
              <a:t>経路</a:t>
            </a:r>
            <a:r>
              <a:rPr lang="en-US" altLang="ja-JP" sz="2400" dirty="0" smtClean="0"/>
              <a:t>A,B</a:t>
            </a:r>
            <a:r>
              <a:rPr lang="ja-JP" altLang="en-US" sz="2400" dirty="0" smtClean="0"/>
              <a:t>の二つの経路を含む</a:t>
            </a:r>
            <a:r>
              <a:rPr lang="en-US" altLang="ja-JP" sz="2400" dirty="0" smtClean="0"/>
              <a:t>B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→D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K*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崩壊を使い、</a:t>
            </a:r>
            <a:endParaRPr lang="en-US" altLang="ja-JP" sz="24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altLang="ja-JP" sz="2400" dirty="0" smtClean="0">
                <a:latin typeface="Symbol" charset="2"/>
                <a:cs typeface="Symbol" charset="2"/>
              </a:rPr>
              <a:t>	f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の情報を得る事が出来る。</a:t>
            </a:r>
          </a:p>
          <a:p>
            <a:r>
              <a:rPr lang="en-US" altLang="ja-JP" sz="2400" dirty="0" smtClean="0"/>
              <a:t>K*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の崩壊には</a:t>
            </a:r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を使用する事で、</a:t>
            </a:r>
          </a:p>
          <a:p>
            <a:pPr>
              <a:buNone/>
            </a:pPr>
            <a:r>
              <a:rPr lang="ja-JP" altLang="en-US" sz="2400" dirty="0" smtClean="0"/>
              <a:t>	</a:t>
            </a:r>
            <a:r>
              <a:rPr lang="en-US" altLang="ja-JP" sz="2400" dirty="0" smtClean="0"/>
              <a:t>B</a:t>
            </a:r>
            <a:r>
              <a:rPr lang="ja-JP" altLang="en-US" sz="2400" dirty="0" smtClean="0"/>
              <a:t>中間子のフレーバーが解る</a:t>
            </a:r>
            <a:r>
              <a:rPr lang="en-US" altLang="ja-JP" sz="2400" dirty="0" smtClean="0"/>
              <a:t> (B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B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タグ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。</a:t>
            </a:r>
          </a:p>
          <a:p>
            <a:pPr>
              <a:buNone/>
            </a:pPr>
            <a:endParaRPr lang="ja-JP" altLang="en-US" sz="2400" dirty="0" smtClean="0"/>
          </a:p>
          <a:p>
            <a:r>
              <a:rPr lang="en-US" altLang="ja-JP" sz="2400" dirty="0" smtClean="0"/>
              <a:t>Charged B</a:t>
            </a:r>
            <a:r>
              <a:rPr lang="ja-JP" altLang="en-US" sz="2400" dirty="0" smtClean="0"/>
              <a:t>の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f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 smtClean="0"/>
              <a:t>測定で使用する</a:t>
            </a:r>
            <a:r>
              <a:rPr lang="en-US" altLang="ja-JP" sz="2400" dirty="0" smtClean="0"/>
              <a:t>ADS</a:t>
            </a:r>
            <a:r>
              <a:rPr lang="ja-JP" altLang="en-US" sz="2400" dirty="0" smtClean="0"/>
              <a:t>法を</a:t>
            </a:r>
            <a:r>
              <a:rPr lang="en-US" altLang="ja-JP" sz="2400" dirty="0" err="1" smtClean="0"/>
              <a:t>Neutoral</a:t>
            </a:r>
            <a:r>
              <a:rPr lang="en-US" altLang="ja-JP" sz="2400" dirty="0" smtClean="0"/>
              <a:t> B</a:t>
            </a:r>
            <a:r>
              <a:rPr lang="ja-JP" altLang="en-US" sz="2400" dirty="0" smtClean="0"/>
              <a:t>で応用した様な方法で測定する。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本研究では</a:t>
            </a:r>
            <a:r>
              <a:rPr lang="en-US" altLang="ja-JP" sz="2000" dirty="0" smtClean="0"/>
              <a:t>  </a:t>
            </a:r>
            <a:r>
              <a:rPr lang="en-US" altLang="ja-JP" sz="2000" i="1" dirty="0" err="1" smtClean="0"/>
              <a:t>f</a:t>
            </a:r>
            <a:r>
              <a:rPr lang="en-US" altLang="ja-JP" sz="2000" dirty="0" smtClean="0"/>
              <a:t> = K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を使用。</a:t>
            </a:r>
            <a:r>
              <a:rPr lang="en-US" altLang="ja-JP" sz="2000" dirty="0" smtClean="0"/>
              <a:t>	</a:t>
            </a:r>
            <a:endParaRPr lang="ja-JP" altLang="en-US" sz="2000" dirty="0" smtClean="0"/>
          </a:p>
          <a:p>
            <a:endParaRPr lang="en-US" altLang="ja-JP" sz="2400" dirty="0" smtClean="0"/>
          </a:p>
          <a:p>
            <a:pPr>
              <a:defRPr/>
            </a:pPr>
            <a:endParaRPr lang="ja-JP" altLang="en-US" dirty="0" smtClean="0"/>
          </a:p>
          <a:p>
            <a:endParaRPr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294964" y="2973160"/>
            <a:ext cx="671454" cy="4000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000" i="1" dirty="0" err="1" smtClean="0"/>
              <a:t>f</a:t>
            </a:r>
            <a:r>
              <a:rPr lang="en-US" altLang="ja-JP" sz="2000" dirty="0" smtClean="0"/>
              <a:t> ≠ </a:t>
            </a:r>
            <a:r>
              <a:rPr lang="en-US" altLang="ja-JP" sz="2000" i="1" dirty="0" err="1" smtClean="0"/>
              <a:t>f</a:t>
            </a:r>
            <a:endParaRPr lang="ja-JP" altLang="en-US" sz="2000" i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628260" y="2745442"/>
            <a:ext cx="300058" cy="369322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57947" y="4405832"/>
            <a:ext cx="338530" cy="461655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ja-JP" sz="2400" dirty="0" smtClean="0"/>
              <a:t>_</a:t>
            </a:r>
            <a:endParaRPr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5352" y="1155700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経路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957947" y="123302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経路</a:t>
            </a:r>
            <a:r>
              <a:rPr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5684377" y="956204"/>
            <a:ext cx="713631" cy="422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187207" y="2815410"/>
            <a:ext cx="453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2		:		1  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アンプリチュード比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Symbol" charset="2"/>
                <a:cs typeface="Symbol" charset="2"/>
              </a:rPr>
              <a:t>f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測定基本概念</a:t>
            </a:r>
            <a:r>
              <a:rPr lang="en-US" altLang="ja-JP" dirty="0" smtClean="0"/>
              <a:t> (ADS method </a:t>
            </a:r>
            <a:r>
              <a:rPr lang="ja-JP" altLang="en-US" sz="1200" dirty="0" smtClean="0"/>
              <a:t>の様なもの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4385" y="1252541"/>
            <a:ext cx="8229600" cy="3044646"/>
          </a:xfrm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0" y="1211355"/>
            <a:ext cx="9144000" cy="2844800"/>
            <a:chOff x="0" y="3281365"/>
            <a:chExt cx="9144000" cy="2844800"/>
          </a:xfrm>
        </p:grpSpPr>
        <p:pic>
          <p:nvPicPr>
            <p:cNvPr id="5" name="図 4" descr="ピクチャ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81365"/>
              <a:ext cx="9144000" cy="2844800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499653" y="4350211"/>
              <a:ext cx="432372" cy="29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269955" y="5720865"/>
              <a:ext cx="1302724" cy="29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300472" y="4269151"/>
              <a:ext cx="432372" cy="29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881334" y="3674713"/>
              <a:ext cx="432372" cy="29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273034" y="4431271"/>
              <a:ext cx="1413765" cy="297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499653" y="3549255"/>
            <a:ext cx="1850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→</a:t>
            </a:r>
            <a:r>
              <a:rPr kumimoji="1" lang="en-US" altLang="ja-JP" dirty="0" smtClean="0"/>
              <a:t> [K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]D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K*</a:t>
            </a:r>
            <a:r>
              <a:rPr kumimoji="1" lang="en-US" altLang="ja-JP" baseline="30000" dirty="0" smtClean="0"/>
              <a:t>0</a:t>
            </a:r>
          </a:p>
          <a:p>
            <a:r>
              <a:rPr lang="en-US" altLang="ja-JP" dirty="0" smtClean="0"/>
              <a:t>B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→ [K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]D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K*</a:t>
            </a:r>
            <a:r>
              <a:rPr lang="en-US" altLang="ja-JP" baseline="30000" dirty="0" smtClean="0"/>
              <a:t>0</a:t>
            </a:r>
            <a:endParaRPr lang="ja-JP" altLang="en-US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82885" y="2677729"/>
            <a:ext cx="19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→ [K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err="1" smtClean="0"/>
              <a:t>-</a:t>
            </a:r>
            <a:r>
              <a:rPr kumimoji="1" lang="en-US" altLang="ja-JP" dirty="0" err="1" smtClean="0"/>
              <a:t>]D</a:t>
            </a:r>
            <a:r>
              <a:rPr kumimoji="1" lang="en-US" altLang="ja-JP" baseline="-25000" dirty="0" err="1" smtClean="0"/>
              <a:t>fav</a:t>
            </a:r>
            <a:r>
              <a:rPr kumimoji="1" lang="en-US" altLang="ja-JP" dirty="0" smtClean="0"/>
              <a:t> K*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67785" y="1677600"/>
            <a:ext cx="195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→ [K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/>
              <a:t>]D</a:t>
            </a:r>
            <a:r>
              <a:rPr kumimoji="1" lang="en-US" altLang="ja-JP" baseline="-25000" dirty="0" err="1" smtClean="0"/>
              <a:t>fav</a:t>
            </a:r>
            <a:r>
              <a:rPr kumimoji="1" lang="en-US" altLang="ja-JP" dirty="0" smtClean="0"/>
              <a:t> K*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62130" y="2693303"/>
            <a:ext cx="189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→ [K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]D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K*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87294" y="1511171"/>
            <a:ext cx="185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→ [K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]D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 K*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69278" y="14659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99653" y="3328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87294" y="13129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67192" y="13077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72679" y="33375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40250" y="13077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43585" y="14659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43503" y="36041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  <p:pic>
        <p:nvPicPr>
          <p:cNvPr id="37" name="図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1656" y="4167601"/>
            <a:ext cx="8229600" cy="474345"/>
          </a:xfrm>
          <a:prstGeom prst="rect">
            <a:avLst/>
          </a:prstGeom>
        </p:spPr>
      </p:pic>
      <p:pic>
        <p:nvPicPr>
          <p:cNvPr id="38" name="図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81656" y="4669155"/>
            <a:ext cx="8229600" cy="474345"/>
          </a:xfrm>
          <a:prstGeom prst="rect">
            <a:avLst/>
          </a:prstGeom>
        </p:spPr>
      </p:pic>
      <p:pic>
        <p:nvPicPr>
          <p:cNvPr id="41" name="図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81656" y="5346700"/>
            <a:ext cx="2856816" cy="288429"/>
          </a:xfrm>
          <a:prstGeom prst="rect">
            <a:avLst/>
          </a:prstGeom>
        </p:spPr>
      </p:pic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7200" y="5635129"/>
            <a:ext cx="2567678" cy="275588"/>
          </a:xfrm>
          <a:prstGeom prst="rect">
            <a:avLst/>
          </a:prstGeom>
        </p:spPr>
      </p:pic>
      <p:pic>
        <p:nvPicPr>
          <p:cNvPr id="44" name="図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747521" y="5635289"/>
            <a:ext cx="2566185" cy="275428"/>
          </a:xfrm>
          <a:prstGeom prst="rect">
            <a:avLst/>
          </a:prstGeom>
        </p:spPr>
      </p:pic>
      <p:pic>
        <p:nvPicPr>
          <p:cNvPr id="46" name="図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57200" y="5975350"/>
            <a:ext cx="4523572" cy="330993"/>
          </a:xfrm>
          <a:prstGeom prst="rect">
            <a:avLst/>
          </a:prstGeom>
        </p:spPr>
      </p:pic>
      <p:pic>
        <p:nvPicPr>
          <p:cNvPr id="47" name="図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57200" y="6353027"/>
            <a:ext cx="4596387" cy="327173"/>
          </a:xfrm>
          <a:prstGeom prst="rect">
            <a:avLst/>
          </a:prstGeom>
        </p:spPr>
      </p:pic>
      <p:sp>
        <p:nvSpPr>
          <p:cNvPr id="33" name="円/楕円 32"/>
          <p:cNvSpPr/>
          <p:nvPr/>
        </p:nvSpPr>
        <p:spPr>
          <a:xfrm>
            <a:off x="270085" y="5603650"/>
            <a:ext cx="801198" cy="3683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578969" y="5609729"/>
            <a:ext cx="801198" cy="3683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ライド番号プレースホルダ 70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BD530B05-C739-AB4E-9454-54A20D458F5F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36" name="図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684021" y="5316070"/>
            <a:ext cx="2952750" cy="300280"/>
          </a:xfrm>
          <a:prstGeom prst="rect">
            <a:avLst/>
          </a:prstGeom>
        </p:spPr>
      </p:pic>
      <p:sp>
        <p:nvSpPr>
          <p:cNvPr id="39" name="右中かっこ 38"/>
          <p:cNvSpPr/>
          <p:nvPr/>
        </p:nvSpPr>
        <p:spPr>
          <a:xfrm>
            <a:off x="5155187" y="5978029"/>
            <a:ext cx="333707" cy="7021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438115" y="6139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直接測る</a:t>
            </a:r>
            <a:r>
              <a:rPr kumimoji="1" lang="ja-JP" altLang="en-US" smtClean="0"/>
              <a:t>のはコレ</a:t>
            </a:r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84385" y="5965329"/>
            <a:ext cx="4669202" cy="702171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082885" y="2711550"/>
            <a:ext cx="1970702" cy="335512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654470" y="1734167"/>
            <a:ext cx="1970702" cy="335512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265171" y="1364835"/>
            <a:ext cx="69762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dirty="0" smtClean="0"/>
              <a:t> =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f</a:t>
            </a:r>
            <a:r>
              <a:rPr kumimoji="1" lang="en-US" altLang="ja-JP" baseline="-25000" dirty="0" smtClean="0"/>
              <a:t>3</a:t>
            </a:r>
            <a:endParaRPr kumimoji="1" lang="ja-JP" altLang="en-US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ピクチャ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9197"/>
            <a:ext cx="9707874" cy="69471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ja-JP" dirty="0" smtClean="0"/>
              <a:t>Particle ID</a:t>
            </a:r>
            <a:endParaRPr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B05-C739-AB4E-9454-54A20D458F5F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2" name="図 11" descr="ピクチャ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2001315"/>
            <a:ext cx="2549073" cy="2517603"/>
          </a:xfrm>
          <a:prstGeom prst="rect">
            <a:avLst/>
          </a:prstGeom>
        </p:spPr>
      </p:pic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-393700" y="1695452"/>
            <a:ext cx="393700" cy="190498"/>
          </a:xfrm>
        </p:spPr>
        <p:txBody>
          <a:bodyPr>
            <a:normAutofit fontScale="25000" lnSpcReduction="20000"/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2508" y="805934"/>
            <a:ext cx="91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(K/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kumimoji="1" lang="en-US" altLang="ja-JP" dirty="0" smtClean="0"/>
              <a:t> ID)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800" y="3556000"/>
            <a:ext cx="15696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エネルギー損失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65971" y="5753100"/>
            <a:ext cx="10054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飛行時間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37105" y="5025192"/>
            <a:ext cx="10054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光電子数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34979" y="5312946"/>
            <a:ext cx="8002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運動量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3775</Words>
  <Application>Microsoft Macintosh PowerPoint</Application>
  <PresentationFormat>画面に合わせる (4:3)</PresentationFormat>
  <Paragraphs>541</Paragraphs>
  <Slides>23</Slides>
  <Notes>19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Office テーマ</vt:lpstr>
      <vt:lpstr>数式</vt:lpstr>
      <vt:lpstr>B → D K* 崩壊分岐比の研究</vt:lpstr>
      <vt:lpstr>目次</vt:lpstr>
      <vt:lpstr>Belle 実験</vt:lpstr>
      <vt:lpstr>CP非保存角f3</vt:lpstr>
      <vt:lpstr>ユニタリティ三角形</vt:lpstr>
      <vt:lpstr>ユニタリティ三角形その他</vt:lpstr>
      <vt:lpstr>研究動機</vt:lpstr>
      <vt:lpstr>f3測定基本概念 (ADS method の様なもの)</vt:lpstr>
      <vt:lpstr>Particle ID</vt:lpstr>
      <vt:lpstr>B → D0 K*0崩壊の再構成</vt:lpstr>
      <vt:lpstr>qq バックグラウンドの抑制</vt:lpstr>
      <vt:lpstr>qq バックグラウンドの抑制 (続き)</vt:lpstr>
      <vt:lpstr>BB バックグラウンド</vt:lpstr>
      <vt:lpstr>　実データのDE フィット </vt:lpstr>
      <vt:lpstr>系統誤差</vt:lpstr>
      <vt:lpstr>まとめ</vt:lpstr>
      <vt:lpstr>スライド 17</vt:lpstr>
      <vt:lpstr>系統誤差</vt:lpstr>
      <vt:lpstr>B → D0 K*0崩壊</vt:lpstr>
      <vt:lpstr>スライド 20</vt:lpstr>
      <vt:lpstr>本解析で扱う崩壊</vt:lpstr>
      <vt:lpstr>MKp 不変質量分布　(D0)</vt:lpstr>
      <vt:lpstr>Fit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Br(B → D K*0 ) の研究について</dc:title>
  <dc:creator>Kentaro Negishi</dc:creator>
  <cp:lastModifiedBy>Kentaro Negishi</cp:lastModifiedBy>
  <cp:revision>61</cp:revision>
  <cp:lastPrinted>2010-03-22T15:16:11Z</cp:lastPrinted>
  <dcterms:created xsi:type="dcterms:W3CDTF">2010-08-06T00:23:34Z</dcterms:created>
  <dcterms:modified xsi:type="dcterms:W3CDTF">2010-08-06T00:35:06Z</dcterms:modified>
</cp:coreProperties>
</file>